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11"/>
  </p:notesMasterIdLst>
  <p:sldIdLst>
    <p:sldId id="257" r:id="rId3"/>
    <p:sldId id="264" r:id="rId4"/>
    <p:sldId id="265" r:id="rId5"/>
    <p:sldId id="266" r:id="rId6"/>
    <p:sldId id="267" r:id="rId7"/>
    <p:sldId id="260" r:id="rId8"/>
    <p:sldId id="268" r:id="rId9"/>
    <p:sldId id="269" r:id="rId10"/>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23" autoAdjust="0"/>
  </p:normalViewPr>
  <p:slideViewPr>
    <p:cSldViewPr>
      <p:cViewPr varScale="1">
        <p:scale>
          <a:sx n="87" d="100"/>
          <a:sy n="87" d="100"/>
        </p:scale>
        <p:origin x="1332"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4008" y="-102"/>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777607" y="0"/>
            <a:ext cx="2889938" cy="496332"/>
          </a:xfrm>
          <a:prstGeom prst="rect">
            <a:avLst/>
          </a:prstGeom>
        </p:spPr>
        <p:txBody>
          <a:bodyPr vert="horz" lIns="93177" tIns="46589" rIns="93177" bIns="46589" rtlCol="0"/>
          <a:lstStyle>
            <a:lvl1pPr algn="r">
              <a:defRPr sz="1200"/>
            </a:lvl1pPr>
          </a:lstStyle>
          <a:p>
            <a:fld id="{1FA47F98-6663-4AA9-A32F-B2F20B004E47}" type="datetimeFigureOut">
              <a:rPr lang="en-GB" smtClean="0"/>
              <a:t>22/02/2022</a:t>
            </a:fld>
            <a:endParaRPr lang="en-GB"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6332"/>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428584"/>
            <a:ext cx="2889938" cy="496332"/>
          </a:xfrm>
          <a:prstGeom prst="rect">
            <a:avLst/>
          </a:prstGeom>
        </p:spPr>
        <p:txBody>
          <a:bodyPr vert="horz" lIns="93177" tIns="46589" rIns="93177" bIns="46589" rtlCol="0" anchor="b"/>
          <a:lstStyle>
            <a:lvl1pPr algn="r">
              <a:defRPr sz="1200"/>
            </a:lvl1pPr>
          </a:lstStyle>
          <a:p>
            <a:fld id="{746F13C7-8569-42AC-BFF6-FC50F5F4D738}" type="slidenum">
              <a:rPr lang="en-GB" smtClean="0"/>
              <a:t>‹#›</a:t>
            </a:fld>
            <a:endParaRPr lang="en-GB" dirty="0"/>
          </a:p>
        </p:txBody>
      </p:sp>
    </p:spTree>
    <p:extLst>
      <p:ext uri="{BB962C8B-B14F-4D97-AF65-F5344CB8AC3E}">
        <p14:creationId xmlns:p14="http://schemas.microsoft.com/office/powerpoint/2010/main" val="176505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today’s assembly/presentation is about the Barnardo’s WESAIL service.</a:t>
            </a:r>
          </a:p>
          <a:p>
            <a:pPr marL="171450" indent="-171450">
              <a:buFont typeface="Arial" panose="020B0604020202020204" pitchFamily="34" charset="0"/>
              <a:buChar char="•"/>
            </a:pPr>
            <a:r>
              <a:rPr lang="en-GB" dirty="0"/>
              <a:t>The rest of the slides explain everything else, so there is no need to expand on this here.</a:t>
            </a:r>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1</a:t>
            </a:fld>
            <a:endParaRPr lang="en-GB" dirty="0"/>
          </a:p>
        </p:txBody>
      </p:sp>
    </p:spTree>
    <p:extLst>
      <p:ext uri="{BB962C8B-B14F-4D97-AF65-F5344CB8AC3E}">
        <p14:creationId xmlns:p14="http://schemas.microsoft.com/office/powerpoint/2010/main" val="42407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one of the really important things that WESAIL helps people with is “inclusion”. </a:t>
            </a:r>
            <a:endParaRPr lang="en-GB" baseline="0" dirty="0"/>
          </a:p>
          <a:p>
            <a:pPr marL="171450" indent="-171450">
              <a:buFont typeface="Arial" panose="020B0604020202020204" pitchFamily="34" charset="0"/>
              <a:buChar char="•"/>
            </a:pPr>
            <a:r>
              <a:rPr lang="en-GB" baseline="0" dirty="0"/>
              <a:t>Click on the slide to bring up the “missing letters” definition (part 1) of inclusion. </a:t>
            </a:r>
          </a:p>
          <a:p>
            <a:pPr marL="171450" indent="-171450">
              <a:buFont typeface="Arial" panose="020B0604020202020204" pitchFamily="34" charset="0"/>
              <a:buChar char="•"/>
            </a:pPr>
            <a:r>
              <a:rPr lang="en-GB" baseline="0" dirty="0"/>
              <a:t>Ask children and young people to guess what each word is, one by one. The words are revealed (one by one) by clicking on the slide.</a:t>
            </a:r>
          </a:p>
          <a:p>
            <a:pPr marL="171450" indent="-171450">
              <a:buFont typeface="Arial" panose="020B0604020202020204" pitchFamily="34" charset="0"/>
              <a:buChar char="•"/>
            </a:pPr>
            <a:r>
              <a:rPr lang="en-GB" baseline="0" dirty="0"/>
              <a:t>The definition is:  helping everyone to join in. </a:t>
            </a:r>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2</a:t>
            </a:fld>
            <a:endParaRPr lang="en-GB" dirty="0"/>
          </a:p>
        </p:txBody>
      </p:sp>
    </p:spTree>
    <p:extLst>
      <p:ext uri="{BB962C8B-B14F-4D97-AF65-F5344CB8AC3E}">
        <p14:creationId xmlns:p14="http://schemas.microsoft.com/office/powerpoint/2010/main" val="205107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Explain that there is another part to what “inclusion” is.</a:t>
            </a:r>
          </a:p>
          <a:p>
            <a:pPr marL="171450" indent="-171450">
              <a:buFont typeface="Arial" panose="020B0604020202020204" pitchFamily="34" charset="0"/>
              <a:buChar char="•"/>
            </a:pPr>
            <a:r>
              <a:rPr lang="en-GB" baseline="0" dirty="0"/>
              <a:t>Click on the slide to bring up the “missing letters” definition (part 2) of inclusion. </a:t>
            </a:r>
          </a:p>
          <a:p>
            <a:pPr marL="171450" indent="-171450">
              <a:buFont typeface="Arial" panose="020B0604020202020204" pitchFamily="34" charset="0"/>
              <a:buChar char="•"/>
            </a:pPr>
            <a:r>
              <a:rPr lang="en-GB" baseline="0" dirty="0"/>
              <a:t>Ask children and young people to guess what each word is, one by one. The words are revealed (one by one) by clicking on the slide.</a:t>
            </a:r>
          </a:p>
          <a:p>
            <a:pPr marL="171450" indent="-171450">
              <a:buFont typeface="Arial" panose="020B0604020202020204" pitchFamily="34" charset="0"/>
              <a:buChar char="•"/>
            </a:pPr>
            <a:r>
              <a:rPr lang="en-GB" baseline="0" dirty="0"/>
              <a:t>The definition is:  being fair and kind.  </a:t>
            </a:r>
          </a:p>
          <a:p>
            <a:pPr marL="171450" indent="-171450">
              <a:buFont typeface="Arial" panose="020B0604020202020204" pitchFamily="34" charset="0"/>
              <a:buChar char="•"/>
            </a:pPr>
            <a:r>
              <a:rPr lang="en-GB" baseline="0" dirty="0"/>
              <a:t>Stress to children and young people that we are all different and that is what makes us brilliant and interesting. We should be proud of what makes us who we are! </a:t>
            </a:r>
            <a:endParaRPr lang="en-GB" dirty="0"/>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3</a:t>
            </a:fld>
            <a:endParaRPr lang="en-GB" dirty="0"/>
          </a:p>
        </p:txBody>
      </p:sp>
    </p:spTree>
    <p:extLst>
      <p:ext uri="{BB962C8B-B14F-4D97-AF65-F5344CB8AC3E}">
        <p14:creationId xmlns:p14="http://schemas.microsoft.com/office/powerpoint/2010/main" val="238706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sometimes some of the things that make us who we are might mean that we need a bit of extra help to take part in things. WESAIL can help some people with this. </a:t>
            </a:r>
          </a:p>
          <a:p>
            <a:pPr marL="171450" indent="-171450">
              <a:buFont typeface="Arial" panose="020B0604020202020204" pitchFamily="34" charset="0"/>
              <a:buChar char="•"/>
            </a:pPr>
            <a:r>
              <a:rPr lang="en-GB" dirty="0"/>
              <a:t>Tell children and young people that they might hear WESAIL being called SENDIASS. People mean the same thing. </a:t>
            </a:r>
          </a:p>
          <a:p>
            <a:pPr marL="171450" indent="-171450">
              <a:buFont typeface="Arial" panose="020B0604020202020204" pitchFamily="34" charset="0"/>
              <a:buChar char="•"/>
            </a:pPr>
            <a:r>
              <a:rPr lang="en-GB" dirty="0"/>
              <a:t>Explain that the letters that spell SENDIASS stand for words that</a:t>
            </a:r>
            <a:r>
              <a:rPr lang="en-GB" baseline="0" dirty="0"/>
              <a:t> explain more about the service.</a:t>
            </a:r>
          </a:p>
          <a:p>
            <a:pPr marL="171450" indent="-171450">
              <a:buFont typeface="Arial" panose="020B0604020202020204" pitchFamily="34" charset="0"/>
              <a:buChar char="•"/>
            </a:pPr>
            <a:r>
              <a:rPr lang="en-GB" baseline="0" dirty="0"/>
              <a:t>Click on the slide until the red letters spelling SENDIASS appear, then the accompanying pictures, but nothing else. </a:t>
            </a:r>
          </a:p>
          <a:p>
            <a:pPr marL="171450" indent="-171450">
              <a:buFont typeface="Arial" panose="020B0604020202020204" pitchFamily="34" charset="0"/>
              <a:buChar char="•"/>
            </a:pPr>
            <a:r>
              <a:rPr lang="en-GB" baseline="0" dirty="0"/>
              <a:t>Explain that SEND is the first part of the word – ask children and young people if they have any ideas about what the letters might stand for. Tell them that the pictures on the slide might help. Encourage them to share their answers. Click to reveal the answers for the letters SEND only.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Tell children and young people that these words explain who WESAIL/SENDIASS help. The IASS part explains a bit about what they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Ask children and young people if they have any ideas about what the letters IASS might stand for. Tell them that the pictures on the slide might help. Encourage them to share their answers. Click to reveal the answers</a:t>
            </a:r>
            <a:endParaRPr lang="en-GB" dirty="0"/>
          </a:p>
          <a:p>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4</a:t>
            </a:fld>
            <a:endParaRPr lang="en-GB" dirty="0"/>
          </a:p>
        </p:txBody>
      </p:sp>
    </p:spTree>
    <p:extLst>
      <p:ext uri="{BB962C8B-B14F-4D97-AF65-F5344CB8AC3E}">
        <p14:creationId xmlns:p14="http://schemas.microsoft.com/office/powerpoint/2010/main" val="248524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a:t>
            </a:r>
            <a:r>
              <a:rPr lang="en-GB" baseline="0" dirty="0"/>
              <a:t> more about SEND as follows:</a:t>
            </a:r>
            <a:endParaRPr lang="en-GB" dirty="0"/>
          </a:p>
          <a:p>
            <a:pPr marL="628650" lvl="1" indent="-171450">
              <a:buFont typeface="Arial" panose="020B0604020202020204" pitchFamily="34" charset="0"/>
              <a:buChar char="•"/>
            </a:pPr>
            <a:r>
              <a:rPr lang="en-GB" dirty="0"/>
              <a:t>SEN – extra help could include</a:t>
            </a:r>
            <a:r>
              <a:rPr lang="en-GB" baseline="0" dirty="0"/>
              <a:t> working in smaller groups to learn things, having an assistant in class, etc.</a:t>
            </a:r>
          </a:p>
          <a:p>
            <a:pPr marL="628650" lvl="1" indent="-171450">
              <a:buFont typeface="Arial" panose="020B0604020202020204" pitchFamily="34" charset="0"/>
              <a:buChar char="•"/>
            </a:pPr>
            <a:r>
              <a:rPr lang="en-GB" baseline="0" dirty="0"/>
              <a:t>Disability – this can be disabilities that people are born with, or things that develop as a result of an illness or injury.</a:t>
            </a:r>
          </a:p>
          <a:p>
            <a:pPr marL="171450" indent="-171450">
              <a:buFont typeface="Arial" panose="020B0604020202020204" pitchFamily="34" charset="0"/>
              <a:buChar char="•"/>
            </a:pPr>
            <a:r>
              <a:rPr lang="en-GB" dirty="0"/>
              <a:t>Ask children and young people</a:t>
            </a:r>
            <a:r>
              <a:rPr lang="en-GB" baseline="0" dirty="0"/>
              <a:t> to guess the number of children in schools in the UK who have SEND (the number is from the Department for Education, January 2019). </a:t>
            </a:r>
          </a:p>
          <a:p>
            <a:pPr marL="171450" indent="-171450">
              <a:buFont typeface="Arial" panose="020B0604020202020204" pitchFamily="34" charset="0"/>
              <a:buChar char="•"/>
            </a:pPr>
            <a:r>
              <a:rPr lang="en-GB" baseline="0" dirty="0"/>
              <a:t>Reveal the answer. Explain that 1.3 million is about 15% of children in UK schools. That is around 5 children in every class of 30.</a:t>
            </a: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5</a:t>
            </a:fld>
            <a:endParaRPr lang="en-GB" dirty="0"/>
          </a:p>
        </p:txBody>
      </p:sp>
    </p:spTree>
    <p:extLst>
      <p:ext uri="{BB962C8B-B14F-4D97-AF65-F5344CB8AC3E}">
        <p14:creationId xmlns:p14="http://schemas.microsoft.com/office/powerpoint/2010/main" val="57927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a:t>
            </a:r>
            <a:r>
              <a:rPr lang="en-GB" baseline="0" dirty="0"/>
              <a:t>SEN and Disability can (sometimes) affect people’s ability to learn and might mean that they need extra help. </a:t>
            </a:r>
          </a:p>
          <a:p>
            <a:pPr marL="171450" indent="-171450">
              <a:buFont typeface="Arial" panose="020B0604020202020204" pitchFamily="34" charset="0"/>
              <a:buChar char="•"/>
            </a:pPr>
            <a:r>
              <a:rPr lang="en-GB" dirty="0"/>
              <a:t>Knowing</a:t>
            </a:r>
            <a:r>
              <a:rPr lang="en-GB" baseline="0" dirty="0"/>
              <a:t> what help is there, and how to get it, is where WESAIL/SENDIASS comes in! That’s the IAS (information, advice and support) part.</a:t>
            </a:r>
          </a:p>
          <a:p>
            <a:pPr marL="171450" indent="-171450">
              <a:buFont typeface="Arial" panose="020B0604020202020204" pitchFamily="34" charset="0"/>
              <a:buChar char="•"/>
            </a:pPr>
            <a:r>
              <a:rPr lang="en-GB" baseline="0" dirty="0"/>
              <a:t>Show the video clip (from the Council for Disabled Children) that explains about IAS services. It is a YouTube hyperlink so you will need internet access. Stop the video at 1 minute 36 seconds. </a:t>
            </a: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6</a:t>
            </a:fld>
            <a:endParaRPr lang="en-GB" dirty="0"/>
          </a:p>
        </p:txBody>
      </p:sp>
    </p:spTree>
    <p:extLst>
      <p:ext uri="{BB962C8B-B14F-4D97-AF65-F5344CB8AC3E}">
        <p14:creationId xmlns:p14="http://schemas.microsoft.com/office/powerpoint/2010/main" val="141526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this slide to recap and expand on the</a:t>
            </a:r>
            <a:r>
              <a:rPr lang="en-GB" baseline="0" dirty="0"/>
              <a:t> points that were raised on the video, as follows:</a:t>
            </a:r>
          </a:p>
          <a:p>
            <a:pPr marL="628650" lvl="1" indent="-171450">
              <a:buFont typeface="Arial" panose="020B0604020202020204" pitchFamily="34" charset="0"/>
              <a:buChar char="•"/>
            </a:pPr>
            <a:r>
              <a:rPr lang="en-GB" dirty="0"/>
              <a:t>School and</a:t>
            </a:r>
            <a:r>
              <a:rPr lang="en-GB" baseline="0" dirty="0"/>
              <a:t> college – children and young people with SEND might need extra support in school to learn things or they might need help to plan things like what to do when they have finished school e.g. college, jobs, apprenticeships.</a:t>
            </a:r>
          </a:p>
          <a:p>
            <a:pPr marL="628650" lvl="1" indent="-171450">
              <a:buFont typeface="Arial" panose="020B0604020202020204" pitchFamily="34" charset="0"/>
              <a:buChar char="•"/>
            </a:pPr>
            <a:r>
              <a:rPr lang="en-GB" baseline="0" dirty="0"/>
              <a:t>Health – children and young people might want to understand more about their SEND or they might need help to get specialist equipment.</a:t>
            </a:r>
          </a:p>
          <a:p>
            <a:pPr marL="628650" lvl="1" indent="-171450">
              <a:buFont typeface="Arial" panose="020B0604020202020204" pitchFamily="34" charset="0"/>
              <a:buChar char="•"/>
            </a:pPr>
            <a:r>
              <a:rPr lang="en-GB" baseline="0" dirty="0"/>
              <a:t>Social care  -  children and young people with SEND might want to know who else can help them. Social care workers might help children and young people at home or give them breaks away from their families.</a:t>
            </a:r>
          </a:p>
          <a:p>
            <a:pPr marL="171450" lvl="0" indent="-171450">
              <a:buFont typeface="Arial" panose="020B0604020202020204" pitchFamily="34" charset="0"/>
              <a:buChar char="•"/>
            </a:pPr>
            <a:r>
              <a:rPr lang="en-GB" baseline="0" dirty="0"/>
              <a:t>Explain that as well as helping people with the above, WESAIL/SENDIASS are also responsible for the Local Offer website, which has lots of information and advice on it for Children and Young People with SEND and their families in Wakefield. This includes information on things to do e.g. activities, clubs and groups.</a:t>
            </a: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746F13C7-8569-42AC-BFF6-FC50F5F4D738}" type="slidenum">
              <a:rPr lang="en-GB" smtClean="0"/>
              <a:t>7</a:t>
            </a:fld>
            <a:endParaRPr lang="en-GB" dirty="0"/>
          </a:p>
        </p:txBody>
      </p:sp>
    </p:spTree>
    <p:extLst>
      <p:ext uri="{BB962C8B-B14F-4D97-AF65-F5344CB8AC3E}">
        <p14:creationId xmlns:p14="http://schemas.microsoft.com/office/powerpoint/2010/main" val="307407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Go</a:t>
            </a:r>
            <a:r>
              <a:rPr lang="en-GB" baseline="0" dirty="0"/>
              <a:t> through the different ways in which children and young people can contact WESAIL/SENDIASS.</a:t>
            </a:r>
          </a:p>
          <a:p>
            <a:pPr marL="171450" indent="-171450">
              <a:buFont typeface="Arial" panose="020B0604020202020204" pitchFamily="34" charset="0"/>
              <a:buChar char="•"/>
            </a:pPr>
            <a:r>
              <a:rPr lang="en-GB" baseline="0" dirty="0"/>
              <a:t>Explain that they can have an information sheet about SENDIASS that has all of these links on it. Tell children and young people how they can get a copy of this in your school or college. There is a link to the sheet, and a hard copy, in the Resource Pack. Or you can follow this link: </a:t>
            </a:r>
            <a:r>
              <a:rPr lang="en-GB" dirty="0"/>
              <a:t>https://barnardossendiass.org.uk/media/sfyfgqka/what-is-sendiass-info-sheet-for-young-people.pdf </a:t>
            </a:r>
            <a:endParaRPr lang="en-GB" baseline="0" dirty="0"/>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746F13C7-8569-42AC-BFF6-FC50F5F4D738}" type="slidenum">
              <a:rPr lang="en-GB" smtClean="0"/>
              <a:t>8</a:t>
            </a:fld>
            <a:endParaRPr lang="en-GB" dirty="0"/>
          </a:p>
        </p:txBody>
      </p:sp>
    </p:spTree>
    <p:extLst>
      <p:ext uri="{BB962C8B-B14F-4D97-AF65-F5344CB8AC3E}">
        <p14:creationId xmlns:p14="http://schemas.microsoft.com/office/powerpoint/2010/main" val="212555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solidFill>
                  <a:srgbClr val="8DC63F"/>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83568" y="3886200"/>
            <a:ext cx="64008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86229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2" descr="\\ldnfcbfls04\clients\Barnardo's\3. Projects\10559193 - Barnardo's_Photography\07_Assets\FINAL SHOTS\High res\Barnardo's_Believe_In_Me_Images\RGB_Low_Res_Jpeg\10559193_Evan_1702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809"/>
          <a:stretch/>
        </p:blipFill>
        <p:spPr bwMode="auto">
          <a:xfrm>
            <a:off x="252412" y="260350"/>
            <a:ext cx="4319587"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58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Rectangle 4"/>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46" name="Picture 2" descr="\\ldnfcbfls04\clients\Barnardo's\3. Projects\10559193 - Barnardo's_Photography\07_Assets\FINAL SHOTS\High res\Barnardo's_Believe_In_Me_Images\RGB_Low_Res_Jpeg\10559193_Haider_202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1" r="5486" b="3939"/>
          <a:stretch/>
        </p:blipFill>
        <p:spPr bwMode="auto">
          <a:xfrm>
            <a:off x="4572000"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46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170" name="Picture 2" descr="\\ldnfcbfls04\clients\Barnardo's\3. Projects\10559193 - Barnardo's_Photography\07_Assets\FINAL SHOTS\High res\Barnardo's_Believe_In_Me_Images\RGB_Low_Res_Jpeg\10559193_Heath_972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680"/>
          <a:stretch/>
        </p:blipFill>
        <p:spPr bwMode="auto">
          <a:xfrm>
            <a:off x="252413" y="260350"/>
            <a:ext cx="4319587" cy="63556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1985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194" name="Picture 2" descr="\\ldnfcbfls04\clients\Barnardo's\3. Projects\10559193 - Barnardo's_Photography\07_Assets\FINAL SHOTS\High res\Barnardo's_Believe_In_Me_Images\RGB_Low_Res_Jpeg\10559193_Keira_1316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74" r="5292" b="3969"/>
          <a:stretch/>
        </p:blipFill>
        <p:spPr bwMode="auto">
          <a:xfrm>
            <a:off x="4544267" y="260351"/>
            <a:ext cx="4348908" cy="63645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641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9218" name="Picture 2" descr="\\ldnfcbfls04\clients\Barnardo's\3. Projects\10559193 - Barnardo's_Photography\07_Assets\FINAL SHOTS\High res\Barnardo's_Believe_In_Me_Images\RGB_Low_Res_Jpeg\10559193_Natalia_1077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6" b="3788"/>
          <a:stretch/>
        </p:blipFill>
        <p:spPr bwMode="auto">
          <a:xfrm>
            <a:off x="252412" y="260350"/>
            <a:ext cx="4319587"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838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10242" name="Picture 2" descr="\\ldnfcbfls04\clients\Barnardo's\3. Projects\10559193 - Barnardo's_Photography\07_Assets\FINAL SHOTS\High res\Barnardo's_Believe_In_Me_Images\RGB_Low_Res_Jpeg\10559193_Nirvan_135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473" r="5486" b="3410"/>
          <a:stretch/>
        </p:blipFill>
        <p:spPr bwMode="auto">
          <a:xfrm>
            <a:off x="4572000" y="260350"/>
            <a:ext cx="4321175" cy="6364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75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11266" name="Picture 2" descr="\\ldnfcbfls04\clients\Barnardo's\3. Projects\10559193 - Barnardo's_Photography\07_Assets\FINAL SHOTS\High res\Barnardo's_Believe_In_Me_Images\RGB_Low_Res_Jpeg\10559193_Sonnyboy_915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521" t="3791" b="3680"/>
          <a:stretch/>
        </p:blipFill>
        <p:spPr bwMode="auto">
          <a:xfrm>
            <a:off x="252413" y="260350"/>
            <a:ext cx="4319587" cy="63556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86754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12290" name="Picture 2" descr="\\ldnfcbfls04\clients\Barnardo's\3. Projects\10559193 - Barnardo's_Photography\07_Assets\FINAL SHOTS\High res\Barnardo's_Believe_In_Me_Images\RGB_Low_Res_Jpeg\10559193_Tialana_1206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0" r="5486" b="3658"/>
          <a:stretch/>
        </p:blipFill>
        <p:spPr bwMode="auto">
          <a:xfrm>
            <a:off x="4572000" y="260350"/>
            <a:ext cx="4321176"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00A2AC"/>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28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13314" name="Picture 2" descr="\\ldnfcbfls04\clients\Barnardo's\3. Projects\10559193 - Barnardo's_Photography\07_Assets\FINAL SHOTS\High res\Barnardo's_Believe_In_Me_Images\RGB_Low_Res_Jpeg\10559193_Tom_65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490" t="3790" b="4195"/>
          <a:stretch/>
        </p:blipFill>
        <p:spPr bwMode="auto">
          <a:xfrm>
            <a:off x="252413" y="260350"/>
            <a:ext cx="4345535" cy="63201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2686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14338" name="Picture 2" descr="\\ldnfcbfls04\clients\Barnardo's\3. Projects\10559193 - Barnardo's_Photography\07_Assets\FINAL SHOTS\High res\Barnardo's_Believe_In_Me_Images\RGB_Low_Res_Jpeg\10559193_Toni_371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948" r="5486" b="3698"/>
          <a:stretch/>
        </p:blipFill>
        <p:spPr bwMode="auto">
          <a:xfrm>
            <a:off x="4571305" y="260350"/>
            <a:ext cx="4321175" cy="6343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7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35080" cy="1143000"/>
          </a:xfrm>
        </p:spPr>
        <p:txBody>
          <a:bodyPr/>
          <a:lstStyle>
            <a:lvl1pPr>
              <a:defRPr>
                <a:solidFill>
                  <a:srgbClr val="8DC63F"/>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746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655" t="7969" r="31170" b="641"/>
          <a:stretch/>
        </p:blipFill>
        <p:spPr bwMode="auto">
          <a:xfrm>
            <a:off x="252413" y="260351"/>
            <a:ext cx="434553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93654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971" t="1419" r="28845" b="413"/>
          <a:stretch/>
        </p:blipFill>
        <p:spPr bwMode="auto">
          <a:xfrm>
            <a:off x="4571305"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0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368" t="396" r="28676" b="1111"/>
          <a:stretch/>
        </p:blipFill>
        <p:spPr bwMode="auto">
          <a:xfrm>
            <a:off x="252413" y="260350"/>
            <a:ext cx="4345535" cy="63467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70" t="1712" r="28227" b="68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265" t="1416" r="31414" b="549"/>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820" t="110" r="20167" b="723"/>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207" t="319" r="4717" b="1063"/>
          <a:stretch/>
        </p:blipFill>
        <p:spPr bwMode="auto">
          <a:xfrm flipH="1">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504" t="1002" r="29997" b="959"/>
          <a:stretch/>
        </p:blipFill>
        <p:spPr bwMode="auto">
          <a:xfrm flipH="1">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1331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939" t="214" r="27918" b="1026"/>
          <a:stretch/>
        </p:blipFill>
        <p:spPr bwMode="auto">
          <a:xfrm>
            <a:off x="252413" y="260350"/>
            <a:ext cx="434553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34525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128" t="7316" r="35153" b="772"/>
          <a:stretch/>
        </p:blipFill>
        <p:spPr bwMode="auto">
          <a:xfrm>
            <a:off x="4571305" y="260351"/>
            <a:ext cx="4321175" cy="63467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DC63F"/>
                </a:solidFill>
              </a:defRPr>
            </a:lvl1pPr>
          </a:lstStyle>
          <a:p>
            <a:r>
              <a:rPr lang="en-US" dirty="0"/>
              <a:t>Click to edit Master title style</a:t>
            </a:r>
            <a:endParaRPr lang="en-GB" dirty="0"/>
          </a:p>
        </p:txBody>
      </p:sp>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512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3770E-B8C0-0243-8F56-87834BEAF43B}"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548028-563E-D044-AD33-85B0D0139018}" type="slidenum">
              <a:rPr lang="en-US" smtClean="0"/>
              <a:t>‹#›</a:t>
            </a:fld>
            <a:endParaRPr lang="en-US" dirty="0"/>
          </a:p>
        </p:txBody>
      </p:sp>
    </p:spTree>
    <p:extLst>
      <p:ext uri="{BB962C8B-B14F-4D97-AF65-F5344CB8AC3E}">
        <p14:creationId xmlns:p14="http://schemas.microsoft.com/office/powerpoint/2010/main" val="90404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3"/>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rgbClr val="F99D27"/>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8386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lvl1pPr>
              <a:defRPr>
                <a:solidFill>
                  <a:srgbClr val="00A2AC"/>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3670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descr="\\ldnfcbfls04\clients\Barnardo's\3. Projects\10559193 - Barnardo's_Photography\07_Assets\FINAL SHOTS\High res\Barnardo's_Believe_In_Me_Images\RGB_Low_Res_Jpeg\10559193_Cherie_1508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6022" t="3796" b="3787"/>
          <a:stretch/>
        </p:blipFill>
        <p:spPr bwMode="auto">
          <a:xfrm>
            <a:off x="275308" y="260350"/>
            <a:ext cx="4296692" cy="63378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9"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827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ldnfcbfls04\clients\Barnardo's\3. Projects\10559193 - Barnardo's_Photography\07_Assets\FINAL SHOTS\High res\Barnardo's_Believe_In_Me_Images\RGB_Low_Res_Jpeg\10559193_Don_1874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6" r="6056" b="3787"/>
          <a:stretch/>
        </p:blipFill>
        <p:spPr bwMode="auto">
          <a:xfrm>
            <a:off x="4598069" y="260350"/>
            <a:ext cx="4295106" cy="6337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95536"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7"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098" name="Picture 2" descr="\\ldnfcbfls04\clients\Barnardo's\3. Projects\10559193 - Barnardo's_Photography\07_Assets\FINAL SHOTS\High res\Barnardo's_Believe_In_Me_Images\RGB_Low_Res_Jpeg\10559193_Eithne_1804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5282" t="3798" b="3916"/>
          <a:stretch/>
        </p:blipFill>
        <p:spPr bwMode="auto">
          <a:xfrm>
            <a:off x="252413" y="260350"/>
            <a:ext cx="4526064" cy="63290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177408" y="735285"/>
            <a:ext cx="3355032" cy="1143000"/>
          </a:xfrm>
        </p:spPr>
        <p:txBody>
          <a:bodyPr>
            <a:normAutofit/>
          </a:bodyPr>
          <a:lstStyle>
            <a:lvl1pPr>
              <a:defRPr sz="1600">
                <a:solidFill>
                  <a:srgbClr val="8DC63F"/>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5177408"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442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1026" name="Picture 2" descr="\\ldnfcbfls04\clients\Barnardo's\3. Projects\10559193 - Barnardo's_Photography\07_Assets\FINAL SHOTS\High res\Barnardo's_Believe_In_Me_Images\RGB_Low_Res_Jpeg\10559193_Arabella_553_RGB_LR.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796" r="5486" b="3787"/>
          <a:stretch/>
        </p:blipFill>
        <p:spPr bwMode="auto">
          <a:xfrm>
            <a:off x="4572000" y="260350"/>
            <a:ext cx="4321175" cy="63378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95536" y="735285"/>
            <a:ext cx="3355032" cy="1143000"/>
          </a:xfrm>
        </p:spPr>
        <p:txBody>
          <a:bodyPr>
            <a:normAutofit/>
          </a:bodyPr>
          <a:lstStyle>
            <a:lvl1pPr>
              <a:defRPr sz="1600">
                <a:solidFill>
                  <a:srgbClr val="F99D27"/>
                </a:solidFill>
              </a:defRPr>
            </a:lvl1pPr>
          </a:lstStyle>
          <a:p>
            <a:r>
              <a:rPr lang="en-US" dirty="0"/>
              <a:t>Click to edit Master title style</a:t>
            </a:r>
            <a:endParaRPr lang="en-GB" dirty="0"/>
          </a:p>
        </p:txBody>
      </p:sp>
      <p:sp>
        <p:nvSpPr>
          <p:cNvPr id="5" name="Content Placeholder 2"/>
          <p:cNvSpPr>
            <a:spLocks noGrp="1"/>
          </p:cNvSpPr>
          <p:nvPr>
            <p:ph sz="half" idx="1"/>
          </p:nvPr>
        </p:nvSpPr>
        <p:spPr>
          <a:xfrm>
            <a:off x="395536" y="2060848"/>
            <a:ext cx="3427040" cy="3240360"/>
          </a:xfrm>
        </p:spPr>
        <p:txBody>
          <a:bodyPr>
            <a:no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3" descr="C:\Users\jonny.ray\Desktop\Jonny\Logos\Barnardos_Logo.jpeg.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987824" y="6033174"/>
            <a:ext cx="1080120" cy="5602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79512" y="5949280"/>
            <a:ext cx="2448272"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744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descr="C:\Users\jonny.ray\Desktop\Jonny\Logos\Barnardos_Logo.jpeg.jp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668344" y="6021288"/>
            <a:ext cx="1077579" cy="55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4548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69" r:id="rId4"/>
    <p:sldLayoutId id="2147483670"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Lst>
  <p:txStyles>
    <p:titleStyle>
      <a:lvl1pPr algn="l" defTabSz="914400" rtl="0" eaLnBrk="1" latinLnBrk="0" hangingPunct="1">
        <a:spcBef>
          <a:spcPct val="0"/>
        </a:spcBef>
        <a:buNone/>
        <a:defRPr sz="4400" kern="1200">
          <a:solidFill>
            <a:srgbClr val="8DC63F"/>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3770E-B8C0-0243-8F56-87834BEAF43B}" type="datetimeFigureOut">
              <a:rPr lang="en-US" smtClean="0"/>
              <a:t>2/22/2022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48028-563E-D044-AD33-85B0D0139018}" type="slidenum">
              <a:rPr lang="en-US" smtClean="0"/>
              <a:t>‹#›</a:t>
            </a:fld>
            <a:endParaRPr lang="en-US" dirty="0"/>
          </a:p>
        </p:txBody>
      </p:sp>
      <p:pic>
        <p:nvPicPr>
          <p:cNvPr id="2" name="Picture 1" descr="B. UK (RG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147" y="2298702"/>
            <a:ext cx="4118050" cy="1935240"/>
          </a:xfrm>
          <a:prstGeom prst="rect">
            <a:avLst/>
          </a:prstGeom>
        </p:spPr>
      </p:pic>
    </p:spTree>
    <p:extLst>
      <p:ext uri="{BB962C8B-B14F-4D97-AF65-F5344CB8AC3E}">
        <p14:creationId xmlns:p14="http://schemas.microsoft.com/office/powerpoint/2010/main" val="2723580613"/>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_bjdkWyXo2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mailto:wesail@barnardos.org.uk" TargetMode="External"/><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wakefield.mylocaloffer.org/" TargetMode="External"/><Relationship Id="rId4" Type="http://schemas.openxmlformats.org/officeDocument/2006/relationships/hyperlink" Target="https://www.facebook.com/WESAILWakefield/" TargetMode="External"/><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5949280"/>
            <a:ext cx="3528392" cy="369332"/>
          </a:xfrm>
          <a:prstGeom prst="rect">
            <a:avLst/>
          </a:prstGeom>
          <a:noFill/>
        </p:spPr>
        <p:txBody>
          <a:bodyPr wrap="square" rtlCol="0">
            <a:spAutoFit/>
          </a:bodyPr>
          <a:lstStyle/>
          <a:p>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176" y="3394031"/>
            <a:ext cx="3385856" cy="27377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Rounded Rectangle 8"/>
          <p:cNvSpPr/>
          <p:nvPr/>
        </p:nvSpPr>
        <p:spPr>
          <a:xfrm>
            <a:off x="1187624" y="620688"/>
            <a:ext cx="6696744" cy="2304256"/>
          </a:xfrm>
          <a:prstGeom prst="roundRect">
            <a:avLst/>
          </a:prstGeom>
          <a:solidFill>
            <a:schemeClr val="accent3">
              <a:lumMod val="20000"/>
              <a:lumOff val="80000"/>
            </a:schemeClr>
          </a:solidFill>
          <a:ln w="1016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rPr>
              <a:t>Barnardo’s WESAIL</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394031"/>
            <a:ext cx="3096344" cy="3096344"/>
          </a:xfrm>
          <a:prstGeom prst="rect">
            <a:avLst/>
          </a:prstGeom>
        </p:spPr>
      </p:pic>
      <p:sp>
        <p:nvSpPr>
          <p:cNvPr id="11" name="Rectangle 10"/>
          <p:cNvSpPr/>
          <p:nvPr/>
        </p:nvSpPr>
        <p:spPr>
          <a:xfrm>
            <a:off x="7596336" y="5949280"/>
            <a:ext cx="12241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323528" y="332656"/>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5-Point Star 12"/>
          <p:cNvSpPr/>
          <p:nvPr/>
        </p:nvSpPr>
        <p:spPr>
          <a:xfrm>
            <a:off x="8028384" y="5932292"/>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5-Point Star 13"/>
          <p:cNvSpPr/>
          <p:nvPr/>
        </p:nvSpPr>
        <p:spPr>
          <a:xfrm>
            <a:off x="323528" y="5949280"/>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8028384" y="420950"/>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94AB72-FBAF-4735-B7C4-B68149577209}"/>
              </a:ext>
            </a:extLst>
          </p:cNvPr>
          <p:cNvSpPr/>
          <p:nvPr/>
        </p:nvSpPr>
        <p:spPr>
          <a:xfrm>
            <a:off x="1103709" y="6515960"/>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90674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933" y="158165"/>
            <a:ext cx="6635080" cy="1143000"/>
          </a:xfrm>
        </p:spPr>
        <p:txBody>
          <a:bodyPr/>
          <a:lstStyle/>
          <a:p>
            <a:pPr algn="ctr"/>
            <a:r>
              <a:rPr lang="en-GB" b="1" dirty="0"/>
              <a:t>Inclusion!</a:t>
            </a:r>
          </a:p>
        </p:txBody>
      </p:sp>
      <p:sp>
        <p:nvSpPr>
          <p:cNvPr id="5" name="TextBox 4"/>
          <p:cNvSpPr txBox="1"/>
          <p:nvPr/>
        </p:nvSpPr>
        <p:spPr>
          <a:xfrm>
            <a:off x="439013" y="1052736"/>
            <a:ext cx="8280920" cy="723275"/>
          </a:xfrm>
          <a:prstGeom prst="rect">
            <a:avLst/>
          </a:prstGeom>
          <a:noFill/>
        </p:spPr>
        <p:txBody>
          <a:bodyPr wrap="square" rtlCol="0">
            <a:spAutoFit/>
          </a:bodyPr>
          <a:lstStyle/>
          <a:p>
            <a:r>
              <a:rPr lang="en-GB" sz="3600" b="1" dirty="0"/>
              <a:t>What is it?</a:t>
            </a:r>
          </a:p>
          <a:p>
            <a:endParaRPr lang="en-GB" sz="500" dirty="0"/>
          </a:p>
        </p:txBody>
      </p:sp>
      <p:sp>
        <p:nvSpPr>
          <p:cNvPr id="7" name="Rectangle: Rounded Corners 6">
            <a:extLst>
              <a:ext uri="{FF2B5EF4-FFF2-40B4-BE49-F238E27FC236}">
                <a16:creationId xmlns:a16="http://schemas.microsoft.com/office/drawing/2014/main" id="{0317ABA9-46EB-4960-A413-9259201A7C67}"/>
              </a:ext>
            </a:extLst>
          </p:cNvPr>
          <p:cNvSpPr/>
          <p:nvPr/>
        </p:nvSpPr>
        <p:spPr>
          <a:xfrm>
            <a:off x="2339751" y="1787182"/>
            <a:ext cx="4608513" cy="409009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dirty="0" err="1">
                <a:solidFill>
                  <a:schemeClr val="tx1"/>
                </a:solidFill>
              </a:rPr>
              <a:t>H_lp</a:t>
            </a:r>
            <a:r>
              <a:rPr lang="en-GB" sz="5000" dirty="0">
                <a:solidFill>
                  <a:schemeClr val="tx1"/>
                </a:solidFill>
              </a:rPr>
              <a:t> _ _g </a:t>
            </a:r>
          </a:p>
          <a:p>
            <a:pPr algn="ctr"/>
            <a:r>
              <a:rPr lang="en-GB" sz="5000" dirty="0">
                <a:solidFill>
                  <a:schemeClr val="tx1"/>
                </a:solidFill>
              </a:rPr>
              <a:t>_v _ </a:t>
            </a:r>
            <a:r>
              <a:rPr lang="en-GB" sz="5000" dirty="0" err="1">
                <a:solidFill>
                  <a:schemeClr val="tx1"/>
                </a:solidFill>
              </a:rPr>
              <a:t>ry</a:t>
            </a:r>
            <a:r>
              <a:rPr lang="en-GB" sz="5000" dirty="0">
                <a:solidFill>
                  <a:schemeClr val="tx1"/>
                </a:solidFill>
              </a:rPr>
              <a:t>_ n_  </a:t>
            </a:r>
          </a:p>
          <a:p>
            <a:pPr algn="ctr"/>
            <a:r>
              <a:rPr lang="en-GB" sz="5000" dirty="0">
                <a:solidFill>
                  <a:schemeClr val="tx1"/>
                </a:solidFill>
              </a:rPr>
              <a:t>t_ </a:t>
            </a:r>
          </a:p>
          <a:p>
            <a:pPr algn="ctr"/>
            <a:r>
              <a:rPr lang="en-GB" sz="5000" dirty="0">
                <a:solidFill>
                  <a:schemeClr val="tx1"/>
                </a:solidFill>
              </a:rPr>
              <a:t>j_ _n </a:t>
            </a:r>
          </a:p>
          <a:p>
            <a:pPr algn="ctr"/>
            <a:r>
              <a:rPr lang="en-GB" sz="5000" dirty="0">
                <a:solidFill>
                  <a:schemeClr val="tx1"/>
                </a:solidFill>
              </a:rPr>
              <a:t>_ n</a:t>
            </a:r>
          </a:p>
        </p:txBody>
      </p:sp>
      <p:pic>
        <p:nvPicPr>
          <p:cNvPr id="1026" name="Picture 2" descr="Group of Children Playing on Green Grass ">
            <a:extLst>
              <a:ext uri="{FF2B5EF4-FFF2-40B4-BE49-F238E27FC236}">
                <a16:creationId xmlns:a16="http://schemas.microsoft.com/office/drawing/2014/main" id="{2CD3E03B-04FE-470E-81CC-879BC68A24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064702"/>
            <a:ext cx="2016224" cy="13441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amwork 1">
            <a:extLst>
              <a:ext uri="{FF2B5EF4-FFF2-40B4-BE49-F238E27FC236}">
                <a16:creationId xmlns:a16="http://schemas.microsoft.com/office/drawing/2014/main" id="{BBD82836-5477-4FD1-87BD-D2EDD99895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5217" y="2797951"/>
            <a:ext cx="1877649" cy="1877649"/>
          </a:xfrm>
          <a:prstGeom prst="rect">
            <a:avLst/>
          </a:prstGeom>
          <a:noFill/>
          <a:extLst>
            <a:ext uri="{909E8E84-426E-40DD-AFC4-6F175D3DCCD1}">
              <a14:hiddenFill xmlns:a14="http://schemas.microsoft.com/office/drawing/2010/main">
                <a:solidFill>
                  <a:srgbClr val="FFFFFF"/>
                </a:solidFill>
              </a14:hiddenFill>
            </a:ext>
          </a:extLst>
        </p:spPr>
      </p:pic>
      <p:sp>
        <p:nvSpPr>
          <p:cNvPr id="12" name="5-Point Star 11">
            <a:extLst>
              <a:ext uri="{FF2B5EF4-FFF2-40B4-BE49-F238E27FC236}">
                <a16:creationId xmlns:a16="http://schemas.microsoft.com/office/drawing/2014/main" id="{9B6994F2-01CF-413B-9AC5-53E63FD1D84B}"/>
              </a:ext>
            </a:extLst>
          </p:cNvPr>
          <p:cNvSpPr/>
          <p:nvPr/>
        </p:nvSpPr>
        <p:spPr>
          <a:xfrm>
            <a:off x="710273" y="1844824"/>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5-Point Star 13">
            <a:extLst>
              <a:ext uri="{FF2B5EF4-FFF2-40B4-BE49-F238E27FC236}">
                <a16:creationId xmlns:a16="http://schemas.microsoft.com/office/drawing/2014/main" id="{06C348EA-1D25-4713-AB82-06B04D996083}"/>
              </a:ext>
            </a:extLst>
          </p:cNvPr>
          <p:cNvSpPr/>
          <p:nvPr/>
        </p:nvSpPr>
        <p:spPr>
          <a:xfrm>
            <a:off x="732924" y="4797152"/>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5-Point Star 11">
            <a:extLst>
              <a:ext uri="{FF2B5EF4-FFF2-40B4-BE49-F238E27FC236}">
                <a16:creationId xmlns:a16="http://schemas.microsoft.com/office/drawing/2014/main" id="{0826BED4-24C2-440E-86A5-C0CE864CC0E7}"/>
              </a:ext>
            </a:extLst>
          </p:cNvPr>
          <p:cNvSpPr/>
          <p:nvPr/>
        </p:nvSpPr>
        <p:spPr>
          <a:xfrm>
            <a:off x="7500969" y="1844824"/>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5-Point Star 13">
            <a:extLst>
              <a:ext uri="{FF2B5EF4-FFF2-40B4-BE49-F238E27FC236}">
                <a16:creationId xmlns:a16="http://schemas.microsoft.com/office/drawing/2014/main" id="{F01A03B6-67C4-4325-B05A-809B6471200E}"/>
              </a:ext>
            </a:extLst>
          </p:cNvPr>
          <p:cNvSpPr/>
          <p:nvPr/>
        </p:nvSpPr>
        <p:spPr>
          <a:xfrm>
            <a:off x="7523620" y="4797152"/>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9BEB953-7AB4-4B4E-A22C-BBF01C73728D}"/>
              </a:ext>
            </a:extLst>
          </p:cNvPr>
          <p:cNvSpPr txBox="1"/>
          <p:nvPr/>
        </p:nvSpPr>
        <p:spPr>
          <a:xfrm>
            <a:off x="3419872" y="1844824"/>
            <a:ext cx="2808312" cy="923330"/>
          </a:xfrm>
          <a:prstGeom prst="rect">
            <a:avLst/>
          </a:prstGeom>
          <a:solidFill>
            <a:schemeClr val="accent6">
              <a:lumMod val="60000"/>
              <a:lumOff val="40000"/>
            </a:schemeClr>
          </a:solidFill>
        </p:spPr>
        <p:txBody>
          <a:bodyPr wrap="square" rtlCol="0">
            <a:spAutoFit/>
          </a:bodyPr>
          <a:lstStyle/>
          <a:p>
            <a:r>
              <a:rPr lang="en-GB" sz="5400" dirty="0"/>
              <a:t>Helping</a:t>
            </a:r>
          </a:p>
        </p:txBody>
      </p:sp>
      <p:sp>
        <p:nvSpPr>
          <p:cNvPr id="28" name="TextBox 27">
            <a:extLst>
              <a:ext uri="{FF2B5EF4-FFF2-40B4-BE49-F238E27FC236}">
                <a16:creationId xmlns:a16="http://schemas.microsoft.com/office/drawing/2014/main" id="{70CCDE04-7496-45D9-A159-F83C7E7C7318}"/>
              </a:ext>
            </a:extLst>
          </p:cNvPr>
          <p:cNvSpPr txBox="1"/>
          <p:nvPr/>
        </p:nvSpPr>
        <p:spPr>
          <a:xfrm>
            <a:off x="3203848" y="2636912"/>
            <a:ext cx="3385353" cy="923330"/>
          </a:xfrm>
          <a:prstGeom prst="rect">
            <a:avLst/>
          </a:prstGeom>
          <a:solidFill>
            <a:schemeClr val="accent6">
              <a:lumMod val="60000"/>
              <a:lumOff val="40000"/>
            </a:schemeClr>
          </a:solidFill>
        </p:spPr>
        <p:txBody>
          <a:bodyPr wrap="square" rtlCol="0">
            <a:spAutoFit/>
          </a:bodyPr>
          <a:lstStyle/>
          <a:p>
            <a:r>
              <a:rPr lang="en-GB" sz="5400" dirty="0"/>
              <a:t>everyone</a:t>
            </a:r>
          </a:p>
        </p:txBody>
      </p:sp>
      <p:sp>
        <p:nvSpPr>
          <p:cNvPr id="29" name="TextBox 28">
            <a:extLst>
              <a:ext uri="{FF2B5EF4-FFF2-40B4-BE49-F238E27FC236}">
                <a16:creationId xmlns:a16="http://schemas.microsoft.com/office/drawing/2014/main" id="{4A7EAF6F-4B31-4EF1-9453-3AD9003709EE}"/>
              </a:ext>
            </a:extLst>
          </p:cNvPr>
          <p:cNvSpPr txBox="1"/>
          <p:nvPr/>
        </p:nvSpPr>
        <p:spPr>
          <a:xfrm>
            <a:off x="4216151" y="3441774"/>
            <a:ext cx="855711" cy="923330"/>
          </a:xfrm>
          <a:prstGeom prst="rect">
            <a:avLst/>
          </a:prstGeom>
          <a:solidFill>
            <a:schemeClr val="accent6">
              <a:lumMod val="60000"/>
              <a:lumOff val="40000"/>
            </a:schemeClr>
          </a:solidFill>
        </p:spPr>
        <p:txBody>
          <a:bodyPr wrap="square" rtlCol="0">
            <a:spAutoFit/>
          </a:bodyPr>
          <a:lstStyle/>
          <a:p>
            <a:r>
              <a:rPr lang="en-GB" sz="5400" dirty="0"/>
              <a:t>to</a:t>
            </a:r>
          </a:p>
        </p:txBody>
      </p:sp>
      <p:sp>
        <p:nvSpPr>
          <p:cNvPr id="30" name="TextBox 29">
            <a:extLst>
              <a:ext uri="{FF2B5EF4-FFF2-40B4-BE49-F238E27FC236}">
                <a16:creationId xmlns:a16="http://schemas.microsoft.com/office/drawing/2014/main" id="{E13E4383-2763-42E2-875A-E4374B175F3D}"/>
              </a:ext>
            </a:extLst>
          </p:cNvPr>
          <p:cNvSpPr txBox="1"/>
          <p:nvPr/>
        </p:nvSpPr>
        <p:spPr>
          <a:xfrm>
            <a:off x="3995936" y="4233862"/>
            <a:ext cx="1406200" cy="923330"/>
          </a:xfrm>
          <a:prstGeom prst="rect">
            <a:avLst/>
          </a:prstGeom>
          <a:solidFill>
            <a:schemeClr val="accent6">
              <a:lumMod val="60000"/>
              <a:lumOff val="40000"/>
            </a:schemeClr>
          </a:solidFill>
        </p:spPr>
        <p:txBody>
          <a:bodyPr wrap="square" rtlCol="0">
            <a:spAutoFit/>
          </a:bodyPr>
          <a:lstStyle/>
          <a:p>
            <a:r>
              <a:rPr lang="en-GB" sz="5400" dirty="0"/>
              <a:t>join</a:t>
            </a:r>
          </a:p>
        </p:txBody>
      </p:sp>
      <p:sp>
        <p:nvSpPr>
          <p:cNvPr id="31" name="TextBox 30">
            <a:extLst>
              <a:ext uri="{FF2B5EF4-FFF2-40B4-BE49-F238E27FC236}">
                <a16:creationId xmlns:a16="http://schemas.microsoft.com/office/drawing/2014/main" id="{DDB6BEEA-AFCF-48D0-87B3-8D774C3263DD}"/>
              </a:ext>
            </a:extLst>
          </p:cNvPr>
          <p:cNvSpPr txBox="1"/>
          <p:nvPr/>
        </p:nvSpPr>
        <p:spPr>
          <a:xfrm>
            <a:off x="4211960" y="4953942"/>
            <a:ext cx="855711" cy="923330"/>
          </a:xfrm>
          <a:prstGeom prst="rect">
            <a:avLst/>
          </a:prstGeom>
          <a:solidFill>
            <a:schemeClr val="accent6">
              <a:lumMod val="60000"/>
              <a:lumOff val="40000"/>
            </a:schemeClr>
          </a:solidFill>
        </p:spPr>
        <p:txBody>
          <a:bodyPr wrap="square" rtlCol="0">
            <a:spAutoFit/>
          </a:bodyPr>
          <a:lstStyle/>
          <a:p>
            <a:pPr algn="ctr"/>
            <a:r>
              <a:rPr lang="en-GB" sz="5400" dirty="0"/>
              <a:t>in</a:t>
            </a:r>
          </a:p>
        </p:txBody>
      </p:sp>
      <p:sp>
        <p:nvSpPr>
          <p:cNvPr id="16" name="Rectangle 15">
            <a:extLst>
              <a:ext uri="{FF2B5EF4-FFF2-40B4-BE49-F238E27FC236}">
                <a16:creationId xmlns:a16="http://schemas.microsoft.com/office/drawing/2014/main" id="{5294AB72-FBAF-4735-B7C4-B68149577209}"/>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6863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12" grpId="0" animBg="1"/>
      <p:bldP spid="13" grpId="0" animBg="1"/>
      <p:bldP spid="14" grpId="0" animBg="1"/>
      <p:bldP spid="15" grpId="0" animBg="1"/>
      <p:bldP spid="4" grpId="0" animBg="1"/>
      <p:bldP spid="28"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933" y="158165"/>
            <a:ext cx="6635080" cy="1143000"/>
          </a:xfrm>
        </p:spPr>
        <p:txBody>
          <a:bodyPr/>
          <a:lstStyle/>
          <a:p>
            <a:pPr algn="ctr"/>
            <a:r>
              <a:rPr lang="en-GB" b="1" dirty="0"/>
              <a:t>Inclusion!</a:t>
            </a:r>
          </a:p>
        </p:txBody>
      </p:sp>
      <p:sp>
        <p:nvSpPr>
          <p:cNvPr id="5" name="TextBox 4"/>
          <p:cNvSpPr txBox="1"/>
          <p:nvPr/>
        </p:nvSpPr>
        <p:spPr>
          <a:xfrm>
            <a:off x="439013" y="1052736"/>
            <a:ext cx="8280920" cy="723275"/>
          </a:xfrm>
          <a:prstGeom prst="rect">
            <a:avLst/>
          </a:prstGeom>
          <a:noFill/>
        </p:spPr>
        <p:txBody>
          <a:bodyPr wrap="square" rtlCol="0">
            <a:spAutoFit/>
          </a:bodyPr>
          <a:lstStyle/>
          <a:p>
            <a:r>
              <a:rPr lang="en-GB" sz="3600" b="1" dirty="0"/>
              <a:t>What is it?</a:t>
            </a:r>
          </a:p>
          <a:p>
            <a:endParaRPr lang="en-GB" sz="500" dirty="0"/>
          </a:p>
        </p:txBody>
      </p:sp>
      <p:sp>
        <p:nvSpPr>
          <p:cNvPr id="3" name="Rectangle: Rounded Corners 2">
            <a:extLst>
              <a:ext uri="{FF2B5EF4-FFF2-40B4-BE49-F238E27FC236}">
                <a16:creationId xmlns:a16="http://schemas.microsoft.com/office/drawing/2014/main" id="{99488F10-3BCF-4CE9-994D-5AB4EF30E6E2}"/>
              </a:ext>
            </a:extLst>
          </p:cNvPr>
          <p:cNvSpPr/>
          <p:nvPr/>
        </p:nvSpPr>
        <p:spPr>
          <a:xfrm>
            <a:off x="2231740" y="1810878"/>
            <a:ext cx="4680520" cy="389918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tx1"/>
                </a:solidFill>
              </a:rPr>
              <a:t>B_in</a:t>
            </a:r>
            <a:r>
              <a:rPr lang="en-GB" sz="6000" dirty="0">
                <a:solidFill>
                  <a:schemeClr val="tx1"/>
                </a:solidFill>
              </a:rPr>
              <a:t>_</a:t>
            </a:r>
          </a:p>
          <a:p>
            <a:pPr algn="ctr"/>
            <a:r>
              <a:rPr lang="en-GB" sz="6000" dirty="0">
                <a:solidFill>
                  <a:schemeClr val="tx1"/>
                </a:solidFill>
              </a:rPr>
              <a:t>f_ _r</a:t>
            </a:r>
          </a:p>
          <a:p>
            <a:pPr algn="ctr"/>
            <a:r>
              <a:rPr lang="en-GB" sz="6000" dirty="0">
                <a:solidFill>
                  <a:schemeClr val="tx1"/>
                </a:solidFill>
              </a:rPr>
              <a:t>_</a:t>
            </a:r>
            <a:r>
              <a:rPr lang="en-GB" sz="6000" dirty="0" err="1">
                <a:solidFill>
                  <a:schemeClr val="tx1"/>
                </a:solidFill>
              </a:rPr>
              <a:t>nd</a:t>
            </a:r>
            <a:endParaRPr lang="en-GB" sz="6000" dirty="0">
              <a:solidFill>
                <a:schemeClr val="tx1"/>
              </a:solidFill>
            </a:endParaRPr>
          </a:p>
          <a:p>
            <a:pPr algn="ctr"/>
            <a:r>
              <a:rPr lang="en-GB" sz="6000" dirty="0" err="1">
                <a:solidFill>
                  <a:schemeClr val="tx1"/>
                </a:solidFill>
              </a:rPr>
              <a:t>k_n</a:t>
            </a:r>
            <a:r>
              <a:rPr lang="en-GB" sz="6000" dirty="0">
                <a:solidFill>
                  <a:schemeClr val="tx1"/>
                </a:solidFill>
              </a:rPr>
              <a:t>_ </a:t>
            </a:r>
          </a:p>
        </p:txBody>
      </p:sp>
      <p:pic>
        <p:nvPicPr>
          <p:cNvPr id="2050" name="Picture 2" descr="Content best multiethnic female friends in similar apparel with collars embracing against fabric with rabbit ornament">
            <a:extLst>
              <a:ext uri="{FF2B5EF4-FFF2-40B4-BE49-F238E27FC236}">
                <a16:creationId xmlns:a16="http://schemas.microsoft.com/office/drawing/2014/main" id="{A3D71F19-4B85-4A16-89C3-014326714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148404"/>
            <a:ext cx="1944216"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un Games 3">
            <a:extLst>
              <a:ext uri="{FF2B5EF4-FFF2-40B4-BE49-F238E27FC236}">
                <a16:creationId xmlns:a16="http://schemas.microsoft.com/office/drawing/2014/main" id="{746FB66C-B6B6-44B5-A868-E3396248B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337" y="2716356"/>
            <a:ext cx="2080796" cy="2080796"/>
          </a:xfrm>
          <a:prstGeom prst="rect">
            <a:avLst/>
          </a:prstGeom>
          <a:noFill/>
          <a:extLst>
            <a:ext uri="{909E8E84-426E-40DD-AFC4-6F175D3DCCD1}">
              <a14:hiddenFill xmlns:a14="http://schemas.microsoft.com/office/drawing/2010/main">
                <a:solidFill>
                  <a:srgbClr val="FFFFFF"/>
                </a:solidFill>
              </a14:hiddenFill>
            </a:ext>
          </a:extLst>
        </p:spPr>
      </p:pic>
      <p:sp>
        <p:nvSpPr>
          <p:cNvPr id="9" name="5-Point Star 11">
            <a:extLst>
              <a:ext uri="{FF2B5EF4-FFF2-40B4-BE49-F238E27FC236}">
                <a16:creationId xmlns:a16="http://schemas.microsoft.com/office/drawing/2014/main" id="{B6DE746A-FCA5-43FA-A28B-1560C0E4C3AE}"/>
              </a:ext>
            </a:extLst>
          </p:cNvPr>
          <p:cNvSpPr/>
          <p:nvPr/>
        </p:nvSpPr>
        <p:spPr>
          <a:xfrm>
            <a:off x="710273" y="1844824"/>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5-Point Star 13">
            <a:extLst>
              <a:ext uri="{FF2B5EF4-FFF2-40B4-BE49-F238E27FC236}">
                <a16:creationId xmlns:a16="http://schemas.microsoft.com/office/drawing/2014/main" id="{58C129D0-ED15-4657-9BE4-8945BA954295}"/>
              </a:ext>
            </a:extLst>
          </p:cNvPr>
          <p:cNvSpPr/>
          <p:nvPr/>
        </p:nvSpPr>
        <p:spPr>
          <a:xfrm>
            <a:off x="732924" y="4797152"/>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5-Point Star 11">
            <a:extLst>
              <a:ext uri="{FF2B5EF4-FFF2-40B4-BE49-F238E27FC236}">
                <a16:creationId xmlns:a16="http://schemas.microsoft.com/office/drawing/2014/main" id="{7F8EC3AA-5C1B-488F-9A0E-5551A7959AD9}"/>
              </a:ext>
            </a:extLst>
          </p:cNvPr>
          <p:cNvSpPr/>
          <p:nvPr/>
        </p:nvSpPr>
        <p:spPr>
          <a:xfrm>
            <a:off x="7500969" y="1844824"/>
            <a:ext cx="792088" cy="720080"/>
          </a:xfrm>
          <a:prstGeom prst="star5">
            <a:avLst/>
          </a:prstGeom>
          <a:solidFill>
            <a:srgbClr val="CC00FF"/>
          </a:solidFill>
          <a:ln w="635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5-Point Star 13">
            <a:extLst>
              <a:ext uri="{FF2B5EF4-FFF2-40B4-BE49-F238E27FC236}">
                <a16:creationId xmlns:a16="http://schemas.microsoft.com/office/drawing/2014/main" id="{DE2638FE-2826-4CC1-A379-C5DB01AF827A}"/>
              </a:ext>
            </a:extLst>
          </p:cNvPr>
          <p:cNvSpPr/>
          <p:nvPr/>
        </p:nvSpPr>
        <p:spPr>
          <a:xfrm>
            <a:off x="7523620" y="4797152"/>
            <a:ext cx="792088" cy="720080"/>
          </a:xfrm>
          <a:prstGeom prst="star5">
            <a:avLst/>
          </a:prstGeom>
          <a:solidFill>
            <a:srgbClr val="00B0F0"/>
          </a:solidFill>
          <a:ln w="635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0A24D0F-9F7F-45D6-B612-3E2234DC1DF5}"/>
              </a:ext>
            </a:extLst>
          </p:cNvPr>
          <p:cNvSpPr txBox="1"/>
          <p:nvPr/>
        </p:nvSpPr>
        <p:spPr>
          <a:xfrm>
            <a:off x="3131840" y="1844824"/>
            <a:ext cx="2808312" cy="1015663"/>
          </a:xfrm>
          <a:prstGeom prst="rect">
            <a:avLst/>
          </a:prstGeom>
          <a:solidFill>
            <a:schemeClr val="accent6">
              <a:lumMod val="60000"/>
              <a:lumOff val="40000"/>
            </a:schemeClr>
          </a:solidFill>
        </p:spPr>
        <p:txBody>
          <a:bodyPr wrap="square" rtlCol="0">
            <a:spAutoFit/>
          </a:bodyPr>
          <a:lstStyle/>
          <a:p>
            <a:pPr algn="ctr"/>
            <a:r>
              <a:rPr lang="en-GB" sz="6000" dirty="0"/>
              <a:t>Being</a:t>
            </a:r>
          </a:p>
        </p:txBody>
      </p:sp>
      <p:sp>
        <p:nvSpPr>
          <p:cNvPr id="18" name="TextBox 17">
            <a:extLst>
              <a:ext uri="{FF2B5EF4-FFF2-40B4-BE49-F238E27FC236}">
                <a16:creationId xmlns:a16="http://schemas.microsoft.com/office/drawing/2014/main" id="{D59F7A78-D1DB-45A7-BCFC-3466F9893D89}"/>
              </a:ext>
            </a:extLst>
          </p:cNvPr>
          <p:cNvSpPr txBox="1"/>
          <p:nvPr/>
        </p:nvSpPr>
        <p:spPr>
          <a:xfrm>
            <a:off x="3203848" y="2813645"/>
            <a:ext cx="2808312" cy="1015663"/>
          </a:xfrm>
          <a:prstGeom prst="rect">
            <a:avLst/>
          </a:prstGeom>
          <a:solidFill>
            <a:schemeClr val="accent6">
              <a:lumMod val="60000"/>
              <a:lumOff val="40000"/>
            </a:schemeClr>
          </a:solidFill>
        </p:spPr>
        <p:txBody>
          <a:bodyPr wrap="square" rtlCol="0">
            <a:spAutoFit/>
          </a:bodyPr>
          <a:lstStyle/>
          <a:p>
            <a:pPr algn="ctr"/>
            <a:r>
              <a:rPr lang="en-GB" sz="6000" dirty="0"/>
              <a:t>fair</a:t>
            </a:r>
          </a:p>
        </p:txBody>
      </p:sp>
      <p:sp>
        <p:nvSpPr>
          <p:cNvPr id="19" name="TextBox 18">
            <a:extLst>
              <a:ext uri="{FF2B5EF4-FFF2-40B4-BE49-F238E27FC236}">
                <a16:creationId xmlns:a16="http://schemas.microsoft.com/office/drawing/2014/main" id="{9A1469EA-838C-4D92-A1A4-29EE7A4053FA}"/>
              </a:ext>
            </a:extLst>
          </p:cNvPr>
          <p:cNvSpPr txBox="1"/>
          <p:nvPr/>
        </p:nvSpPr>
        <p:spPr>
          <a:xfrm>
            <a:off x="3959694" y="3724997"/>
            <a:ext cx="1692426" cy="1015663"/>
          </a:xfrm>
          <a:prstGeom prst="rect">
            <a:avLst/>
          </a:prstGeom>
          <a:solidFill>
            <a:schemeClr val="accent6">
              <a:lumMod val="60000"/>
              <a:lumOff val="40000"/>
            </a:schemeClr>
          </a:solidFill>
        </p:spPr>
        <p:txBody>
          <a:bodyPr wrap="square" rtlCol="0">
            <a:spAutoFit/>
          </a:bodyPr>
          <a:lstStyle/>
          <a:p>
            <a:r>
              <a:rPr lang="en-GB" sz="6000" dirty="0"/>
              <a:t>and</a:t>
            </a:r>
          </a:p>
        </p:txBody>
      </p:sp>
      <p:sp>
        <p:nvSpPr>
          <p:cNvPr id="20" name="TextBox 19">
            <a:extLst>
              <a:ext uri="{FF2B5EF4-FFF2-40B4-BE49-F238E27FC236}">
                <a16:creationId xmlns:a16="http://schemas.microsoft.com/office/drawing/2014/main" id="{90130D66-A998-49B8-A89E-EF34B09AD198}"/>
              </a:ext>
            </a:extLst>
          </p:cNvPr>
          <p:cNvSpPr txBox="1"/>
          <p:nvPr/>
        </p:nvSpPr>
        <p:spPr>
          <a:xfrm>
            <a:off x="3851920" y="4609036"/>
            <a:ext cx="1800200" cy="1015663"/>
          </a:xfrm>
          <a:prstGeom prst="rect">
            <a:avLst/>
          </a:prstGeom>
          <a:solidFill>
            <a:schemeClr val="accent6">
              <a:lumMod val="60000"/>
              <a:lumOff val="40000"/>
            </a:schemeClr>
          </a:solidFill>
        </p:spPr>
        <p:txBody>
          <a:bodyPr wrap="square" rtlCol="0">
            <a:spAutoFit/>
          </a:bodyPr>
          <a:lstStyle/>
          <a:p>
            <a:r>
              <a:rPr lang="en-GB" sz="6000" dirty="0"/>
              <a:t>kind</a:t>
            </a:r>
          </a:p>
        </p:txBody>
      </p:sp>
      <p:sp>
        <p:nvSpPr>
          <p:cNvPr id="15" name="Rectangle 14">
            <a:extLst>
              <a:ext uri="{FF2B5EF4-FFF2-40B4-BE49-F238E27FC236}">
                <a16:creationId xmlns:a16="http://schemas.microsoft.com/office/drawing/2014/main" id="{E0A58A80-48B1-446E-A09E-17096B7ED1AC}"/>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26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500"/>
                                        <p:tgtEl>
                                          <p:spTgt spid="20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animBg="1"/>
      <p:bldP spid="9" grpId="0" animBg="1"/>
      <p:bldP spid="10" grpId="0" animBg="1"/>
      <p:bldP spid="11" grpId="0" animBg="1"/>
      <p:bldP spid="12"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933" y="158165"/>
            <a:ext cx="6635080" cy="1143000"/>
          </a:xfrm>
        </p:spPr>
        <p:txBody>
          <a:bodyPr>
            <a:normAutofit fontScale="90000"/>
          </a:bodyPr>
          <a:lstStyle/>
          <a:p>
            <a:pPr algn="ctr"/>
            <a:r>
              <a:rPr lang="en-GB" b="1" dirty="0"/>
              <a:t>What do WESAIL do?</a:t>
            </a:r>
          </a:p>
        </p:txBody>
      </p:sp>
      <p:sp>
        <p:nvSpPr>
          <p:cNvPr id="5" name="TextBox 4"/>
          <p:cNvSpPr txBox="1"/>
          <p:nvPr/>
        </p:nvSpPr>
        <p:spPr>
          <a:xfrm>
            <a:off x="539552" y="1171629"/>
            <a:ext cx="8280920" cy="1231106"/>
          </a:xfrm>
          <a:prstGeom prst="rect">
            <a:avLst/>
          </a:prstGeom>
          <a:noFill/>
        </p:spPr>
        <p:txBody>
          <a:bodyPr wrap="square" rtlCol="0">
            <a:spAutoFit/>
          </a:bodyPr>
          <a:lstStyle/>
          <a:p>
            <a:r>
              <a:rPr lang="en-GB" sz="2800" dirty="0"/>
              <a:t>You might also hear WEASAIL being called SENDIASS.</a:t>
            </a:r>
          </a:p>
          <a:p>
            <a:endParaRPr lang="en-GB" sz="2800" dirty="0"/>
          </a:p>
          <a:p>
            <a:endParaRPr lang="en-GB" dirty="0"/>
          </a:p>
        </p:txBody>
      </p:sp>
      <p:sp>
        <p:nvSpPr>
          <p:cNvPr id="6" name="TextBox 5"/>
          <p:cNvSpPr txBox="1"/>
          <p:nvPr/>
        </p:nvSpPr>
        <p:spPr>
          <a:xfrm>
            <a:off x="559578" y="1700808"/>
            <a:ext cx="732508" cy="5688633"/>
          </a:xfrm>
          <a:prstGeom prst="rect">
            <a:avLst/>
          </a:prstGeom>
          <a:noFill/>
        </p:spPr>
        <p:txBody>
          <a:bodyPr vert="wordArtVert" wrap="square" rtlCol="0">
            <a:spAutoFit/>
          </a:bodyPr>
          <a:lstStyle/>
          <a:p>
            <a:r>
              <a:rPr lang="en-GB" sz="3000" b="1" dirty="0">
                <a:solidFill>
                  <a:srgbClr val="FF0000"/>
                </a:solidFill>
              </a:rPr>
              <a:t>SEND	IASS</a:t>
            </a:r>
          </a:p>
        </p:txBody>
      </p:sp>
      <p:sp>
        <p:nvSpPr>
          <p:cNvPr id="7" name="Rectangle 6"/>
          <p:cNvSpPr/>
          <p:nvPr/>
        </p:nvSpPr>
        <p:spPr>
          <a:xfrm>
            <a:off x="925190" y="1787182"/>
            <a:ext cx="4572000" cy="2893100"/>
          </a:xfrm>
          <a:prstGeom prst="rect">
            <a:avLst/>
          </a:prstGeom>
        </p:spPr>
        <p:txBody>
          <a:bodyPr>
            <a:spAutoFit/>
          </a:bodyPr>
          <a:lstStyle/>
          <a:p>
            <a:r>
              <a:rPr lang="en-GB" sz="2800" dirty="0"/>
              <a:t> </a:t>
            </a:r>
            <a:r>
              <a:rPr lang="en-GB" sz="2800" dirty="0" err="1"/>
              <a:t>pecial</a:t>
            </a:r>
            <a:endParaRPr lang="en-GB" sz="2800" dirty="0"/>
          </a:p>
          <a:p>
            <a:endParaRPr lang="en-GB" sz="900" dirty="0"/>
          </a:p>
          <a:p>
            <a:r>
              <a:rPr lang="en-GB" sz="2800" dirty="0"/>
              <a:t> </a:t>
            </a:r>
            <a:r>
              <a:rPr lang="en-GB" sz="2800" dirty="0" err="1"/>
              <a:t>ducational</a:t>
            </a:r>
            <a:endParaRPr lang="en-GB" sz="2800" dirty="0"/>
          </a:p>
          <a:p>
            <a:endParaRPr lang="en-GB" sz="700" dirty="0"/>
          </a:p>
          <a:p>
            <a:r>
              <a:rPr lang="en-GB" sz="2800" dirty="0"/>
              <a:t> </a:t>
            </a:r>
            <a:r>
              <a:rPr lang="en-GB" sz="2800" dirty="0" err="1"/>
              <a:t>eeds</a:t>
            </a:r>
            <a:endParaRPr lang="en-GB" sz="2800" dirty="0"/>
          </a:p>
          <a:p>
            <a:r>
              <a:rPr lang="en-GB" sz="800" dirty="0"/>
              <a:t> </a:t>
            </a:r>
          </a:p>
          <a:p>
            <a:r>
              <a:rPr lang="en-GB" sz="2800" dirty="0"/>
              <a:t> </a:t>
            </a:r>
            <a:r>
              <a:rPr lang="en-GB" sz="2800" dirty="0" err="1"/>
              <a:t>isability</a:t>
            </a:r>
            <a:endParaRPr lang="en-GB" sz="2800" dirty="0"/>
          </a:p>
          <a:p>
            <a:endParaRPr lang="en-GB" sz="2800" dirty="0"/>
          </a:p>
          <a:p>
            <a:endParaRPr lang="en-GB" dirty="0"/>
          </a:p>
        </p:txBody>
      </p:sp>
      <p:sp>
        <p:nvSpPr>
          <p:cNvPr id="8" name="TextBox 7"/>
          <p:cNvSpPr txBox="1"/>
          <p:nvPr/>
        </p:nvSpPr>
        <p:spPr>
          <a:xfrm>
            <a:off x="925832" y="4545124"/>
            <a:ext cx="3387926" cy="2215991"/>
          </a:xfrm>
          <a:prstGeom prst="rect">
            <a:avLst/>
          </a:prstGeom>
          <a:noFill/>
        </p:spPr>
        <p:txBody>
          <a:bodyPr wrap="square" rtlCol="0">
            <a:spAutoFit/>
          </a:bodyPr>
          <a:lstStyle/>
          <a:p>
            <a:r>
              <a:rPr lang="en-GB" sz="2800" dirty="0" err="1"/>
              <a:t>nformation</a:t>
            </a:r>
            <a:endParaRPr lang="en-GB" sz="2800" dirty="0"/>
          </a:p>
          <a:p>
            <a:endParaRPr lang="en-GB" sz="800" dirty="0"/>
          </a:p>
          <a:p>
            <a:r>
              <a:rPr lang="en-GB" sz="2800" dirty="0"/>
              <a:t> </a:t>
            </a:r>
            <a:r>
              <a:rPr lang="en-GB" sz="2800" dirty="0" err="1"/>
              <a:t>dvice</a:t>
            </a:r>
            <a:endParaRPr lang="en-GB" sz="2800" dirty="0"/>
          </a:p>
          <a:p>
            <a:endParaRPr lang="en-GB" sz="800" dirty="0"/>
          </a:p>
          <a:p>
            <a:r>
              <a:rPr lang="en-GB" sz="2800" dirty="0"/>
              <a:t> </a:t>
            </a:r>
            <a:r>
              <a:rPr lang="en-GB" sz="2800" dirty="0" err="1"/>
              <a:t>upport</a:t>
            </a:r>
            <a:endParaRPr lang="en-GB" sz="2800" dirty="0"/>
          </a:p>
          <a:p>
            <a:endParaRPr lang="en-GB" sz="800" dirty="0"/>
          </a:p>
          <a:p>
            <a:r>
              <a:rPr lang="en-GB" sz="2800" dirty="0"/>
              <a:t> </a:t>
            </a:r>
            <a:r>
              <a:rPr lang="en-GB" sz="2800" dirty="0" err="1"/>
              <a:t>ervice</a:t>
            </a:r>
            <a:endParaRPr lang="en-GB" sz="2800" dirty="0"/>
          </a:p>
        </p:txBody>
      </p:sp>
      <p:pic>
        <p:nvPicPr>
          <p:cNvPr id="1028" name="Picture 4" descr="Group 4">
            <a:extLst>
              <a:ext uri="{FF2B5EF4-FFF2-40B4-BE49-F238E27FC236}">
                <a16:creationId xmlns:a16="http://schemas.microsoft.com/office/drawing/2014/main" id="{4D29CB7C-8CE8-4FCC-AE1B-7A27B02A01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6182" y="2025213"/>
            <a:ext cx="1907843" cy="19078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s Raising their Hands in the Classroom">
            <a:extLst>
              <a:ext uri="{FF2B5EF4-FFF2-40B4-BE49-F238E27FC236}">
                <a16:creationId xmlns:a16="http://schemas.microsoft.com/office/drawing/2014/main" id="{4AD39521-4025-457A-B9E1-8DE47A505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109" y="2089017"/>
            <a:ext cx="2361980" cy="1573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man Reading Blank">
            <a:extLst>
              <a:ext uri="{FF2B5EF4-FFF2-40B4-BE49-F238E27FC236}">
                <a16:creationId xmlns:a16="http://schemas.microsoft.com/office/drawing/2014/main" id="{10A366A5-1DE0-430B-A270-CCBC50F78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113" y="4149080"/>
            <a:ext cx="1692015" cy="16920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tock photo of adam, adult, aid">
            <a:extLst>
              <a:ext uri="{FF2B5EF4-FFF2-40B4-BE49-F238E27FC236}">
                <a16:creationId xmlns:a16="http://schemas.microsoft.com/office/drawing/2014/main" id="{4855B16A-E504-41C7-A79E-A32EFF78DC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2339" y="4232186"/>
            <a:ext cx="2374457" cy="15730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7C7F500-97AF-4A5E-BA58-E6A0E9E3221A}"/>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918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10"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500"/>
                                        <p:tgtEl>
                                          <p:spTgt spid="1030"/>
                                        </p:tgtEl>
                                      </p:cBhvr>
                                    </p:animEffect>
                                  </p:childTnLst>
                                </p:cTn>
                              </p:par>
                              <p:par>
                                <p:cTn id="26" presetID="10" presetClass="entr" presetSubtype="0" fill="hold" nodeType="with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500"/>
                                        <p:tgtEl>
                                          <p:spTgt spid="1032"/>
                                        </p:tgtEl>
                                      </p:cBhvr>
                                    </p:animEffect>
                                  </p:childTnLst>
                                </p:cTn>
                              </p:par>
                              <p:par>
                                <p:cTn id="29" presetID="10"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 calcmode="lin" valueType="num">
                                      <p:cBhvr additive="base">
                                        <p:cTn id="36"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 calcmode="lin" valueType="num">
                                      <p:cBhvr additive="base">
                                        <p:cTn id="42"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9"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additive="base">
                                        <p:cTn id="48"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nodeType="click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 calcmode="lin" valueType="num">
                                      <p:cBhvr additive="base">
                                        <p:cTn id="54"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nodeType="clickEffect">
                                  <p:stCondLst>
                                    <p:cond delay="0"/>
                                  </p:stCondLst>
                                  <p:childTnLst>
                                    <p:set>
                                      <p:cBhvr>
                                        <p:cTn id="59" dur="1" fill="hold">
                                          <p:stCondLst>
                                            <p:cond delay="0"/>
                                          </p:stCondLst>
                                        </p:cTn>
                                        <p:tgtEl>
                                          <p:spTgt spid="8">
                                            <p:txEl>
                                              <p:pRg st="0" end="0"/>
                                            </p:txEl>
                                          </p:spTgt>
                                        </p:tgtEl>
                                        <p:attrNameLst>
                                          <p:attrName>style.visibility</p:attrName>
                                        </p:attrNameLst>
                                      </p:cBhvr>
                                      <p:to>
                                        <p:strVal val="visible"/>
                                      </p:to>
                                    </p:set>
                                    <p:anim calcmode="lin" valueType="num">
                                      <p:cBhvr additive="base">
                                        <p:cTn id="6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6" fill="hold" nodeType="click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 calcmode="lin" valueType="num">
                                      <p:cBhvr additive="base">
                                        <p:cTn id="66"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6" fill="hold"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 calcmode="lin" valueType="num">
                                      <p:cBhvr additive="base">
                                        <p:cTn id="72"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6" fill="hold" nodeType="clickEffect">
                                  <p:stCondLst>
                                    <p:cond delay="0"/>
                                  </p:stCondLst>
                                  <p:childTnLst>
                                    <p:set>
                                      <p:cBhvr>
                                        <p:cTn id="77" dur="1" fill="hold">
                                          <p:stCondLst>
                                            <p:cond delay="0"/>
                                          </p:stCondLst>
                                        </p:cTn>
                                        <p:tgtEl>
                                          <p:spTgt spid="8">
                                            <p:txEl>
                                              <p:pRg st="6" end="6"/>
                                            </p:txEl>
                                          </p:spTgt>
                                        </p:tgtEl>
                                        <p:attrNameLst>
                                          <p:attrName>style.visibility</p:attrName>
                                        </p:attrNameLst>
                                      </p:cBhvr>
                                      <p:to>
                                        <p:strVal val="visible"/>
                                      </p:to>
                                    </p:set>
                                    <p:anim calcmode="lin" valueType="num">
                                      <p:cBhvr additive="base">
                                        <p:cTn id="78"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31" y="239403"/>
            <a:ext cx="6635080" cy="1143000"/>
          </a:xfrm>
        </p:spPr>
        <p:txBody>
          <a:bodyPr/>
          <a:lstStyle/>
          <a:p>
            <a:pPr algn="ctr"/>
            <a:r>
              <a:rPr lang="en-GB" b="1" dirty="0"/>
              <a:t>What is SEND?</a:t>
            </a:r>
          </a:p>
        </p:txBody>
      </p:sp>
      <p:sp>
        <p:nvSpPr>
          <p:cNvPr id="5" name="TextBox 4"/>
          <p:cNvSpPr txBox="1"/>
          <p:nvPr/>
        </p:nvSpPr>
        <p:spPr>
          <a:xfrm>
            <a:off x="374719" y="4005064"/>
            <a:ext cx="8136904" cy="1077218"/>
          </a:xfrm>
          <a:prstGeom prst="rect">
            <a:avLst/>
          </a:prstGeom>
          <a:noFill/>
        </p:spPr>
        <p:txBody>
          <a:bodyPr wrap="square" rtlCol="0">
            <a:spAutoFit/>
          </a:bodyPr>
          <a:lstStyle/>
          <a:p>
            <a:endParaRPr lang="en-GB" dirty="0"/>
          </a:p>
          <a:p>
            <a:r>
              <a:rPr lang="en-GB" sz="2800" dirty="0"/>
              <a:t>How many children in schools in the UK have SEND? </a:t>
            </a:r>
            <a:endParaRPr lang="en-GB" dirty="0"/>
          </a:p>
          <a:p>
            <a:endParaRPr lang="en-GB" dirty="0"/>
          </a:p>
        </p:txBody>
      </p:sp>
      <p:sp>
        <p:nvSpPr>
          <p:cNvPr id="6" name="AutoShape 2" descr="File:Video camera ico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ounded Rectangle 6"/>
          <p:cNvSpPr/>
          <p:nvPr/>
        </p:nvSpPr>
        <p:spPr>
          <a:xfrm>
            <a:off x="374719" y="2420888"/>
            <a:ext cx="4068452" cy="1584176"/>
          </a:xfrm>
          <a:prstGeom prst="roundRect">
            <a:avLst/>
          </a:prstGeom>
          <a:noFill/>
          <a:ln w="7620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tx1"/>
              </a:solidFill>
            </a:endParaRPr>
          </a:p>
          <a:p>
            <a:pPr algn="ctr"/>
            <a:r>
              <a:rPr lang="en-GB" sz="2000" dirty="0">
                <a:solidFill>
                  <a:schemeClr val="tx1"/>
                </a:solidFill>
              </a:rPr>
              <a:t>Needing extra help with learning.</a:t>
            </a:r>
          </a:p>
          <a:p>
            <a:pPr algn="ctr"/>
            <a:endParaRPr lang="en-GB" dirty="0">
              <a:solidFill>
                <a:schemeClr val="tx1"/>
              </a:solidFill>
            </a:endParaRPr>
          </a:p>
        </p:txBody>
      </p:sp>
      <p:sp>
        <p:nvSpPr>
          <p:cNvPr id="8" name="Rounded Rectangle 7"/>
          <p:cNvSpPr/>
          <p:nvPr/>
        </p:nvSpPr>
        <p:spPr>
          <a:xfrm>
            <a:off x="4729663" y="2420888"/>
            <a:ext cx="4093014" cy="1584176"/>
          </a:xfrm>
          <a:prstGeom prst="roundRect">
            <a:avLst/>
          </a:prstGeom>
          <a:noFill/>
          <a:ln w="762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a:p>
            <a:pPr algn="ctr"/>
            <a:r>
              <a:rPr lang="en-GB" sz="2000" dirty="0">
                <a:solidFill>
                  <a:schemeClr val="tx1"/>
                </a:solidFill>
              </a:rPr>
              <a:t>Physical or mental condition that makes it difficult to do things. e.g. walk, speak, hear, see or learn.</a:t>
            </a:r>
          </a:p>
          <a:p>
            <a:pPr algn="ctr"/>
            <a:endParaRPr lang="en-GB" dirty="0">
              <a:solidFill>
                <a:schemeClr val="tx1"/>
              </a:solidFill>
            </a:endParaRPr>
          </a:p>
        </p:txBody>
      </p:sp>
      <p:sp>
        <p:nvSpPr>
          <p:cNvPr id="9" name="Rounded Rectangle 8"/>
          <p:cNvSpPr/>
          <p:nvPr/>
        </p:nvSpPr>
        <p:spPr>
          <a:xfrm>
            <a:off x="374719" y="1484784"/>
            <a:ext cx="4087691" cy="720080"/>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Special Educational Needs </a:t>
            </a:r>
          </a:p>
        </p:txBody>
      </p:sp>
      <p:sp>
        <p:nvSpPr>
          <p:cNvPr id="10" name="Rounded Rectangle 9"/>
          <p:cNvSpPr/>
          <p:nvPr/>
        </p:nvSpPr>
        <p:spPr>
          <a:xfrm>
            <a:off x="4736540" y="1484784"/>
            <a:ext cx="4087691" cy="7200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Disability</a:t>
            </a:r>
          </a:p>
        </p:txBody>
      </p:sp>
      <p:sp>
        <p:nvSpPr>
          <p:cNvPr id="11" name="TextBox 10"/>
          <p:cNvSpPr txBox="1"/>
          <p:nvPr/>
        </p:nvSpPr>
        <p:spPr>
          <a:xfrm>
            <a:off x="715987" y="4827525"/>
            <a:ext cx="7712025" cy="1200329"/>
          </a:xfrm>
          <a:prstGeom prst="rect">
            <a:avLst/>
          </a:prstGeom>
          <a:noFill/>
        </p:spPr>
        <p:txBody>
          <a:bodyPr wrap="square" rtlCol="0">
            <a:spAutoFit/>
          </a:bodyPr>
          <a:lstStyle/>
          <a:p>
            <a:pPr algn="ctr"/>
            <a:r>
              <a:rPr lang="en-GB" sz="7200" b="1" dirty="0">
                <a:solidFill>
                  <a:srgbClr val="FF0000"/>
                </a:solidFill>
              </a:rPr>
              <a:t>1.3 million</a:t>
            </a:r>
          </a:p>
        </p:txBody>
      </p:sp>
      <p:pic>
        <p:nvPicPr>
          <p:cNvPr id="2050" name="Picture 2" descr="Map UK">
            <a:extLst>
              <a:ext uri="{FF2B5EF4-FFF2-40B4-BE49-F238E27FC236}">
                <a16:creationId xmlns:a16="http://schemas.microsoft.com/office/drawing/2014/main" id="{4435FE85-62D5-4489-A4AB-BC1F85576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90679"/>
            <a:ext cx="2046599" cy="20465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A2F52B2-3EF8-4A74-ABF0-FC22DD6EF6AF}"/>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480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p:cTn id="36"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12737"/>
            <a:ext cx="8291264" cy="1143000"/>
          </a:xfrm>
        </p:spPr>
        <p:txBody>
          <a:bodyPr/>
          <a:lstStyle/>
          <a:p>
            <a:pPr algn="ctr"/>
            <a:r>
              <a:rPr lang="en-GB" b="1" dirty="0"/>
              <a:t>What about the IASS bit?</a:t>
            </a:r>
          </a:p>
        </p:txBody>
      </p:sp>
      <p:sp>
        <p:nvSpPr>
          <p:cNvPr id="12" name="AutoShape 2" descr="Video camera ico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Video camera ico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File:Video camera icon.svg - Wikimedia Comm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8" descr="File:Video camera icon.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0" descr="File:Video camera icon.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6" name="Picture 12" descr="C:\Users\anna.harrison\Pictures\512px-Video_camera_icon.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134" y="1196752"/>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AC02A64-8042-4345-84E2-30F4540C0951}"/>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269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19256" cy="1354162"/>
          </a:xfrm>
        </p:spPr>
        <p:txBody>
          <a:bodyPr>
            <a:normAutofit fontScale="90000"/>
          </a:bodyPr>
          <a:lstStyle/>
          <a:p>
            <a:pPr algn="ctr"/>
            <a:r>
              <a:rPr lang="en-GB" b="1" dirty="0"/>
              <a:t>What can SENDIASS help with?</a:t>
            </a:r>
          </a:p>
        </p:txBody>
      </p:sp>
      <p:sp>
        <p:nvSpPr>
          <p:cNvPr id="5" name="TextBox 4"/>
          <p:cNvSpPr txBox="1"/>
          <p:nvPr/>
        </p:nvSpPr>
        <p:spPr>
          <a:xfrm>
            <a:off x="968080" y="4005064"/>
            <a:ext cx="7704856" cy="646331"/>
          </a:xfrm>
          <a:prstGeom prst="rect">
            <a:avLst/>
          </a:prstGeom>
          <a:noFill/>
        </p:spPr>
        <p:txBody>
          <a:bodyPr wrap="square" rtlCol="0">
            <a:spAutoFit/>
          </a:bodyPr>
          <a:lstStyle/>
          <a:p>
            <a:endParaRPr lang="en-GB" dirty="0"/>
          </a:p>
          <a:p>
            <a:endParaRPr lang="en-GB" dirty="0"/>
          </a:p>
        </p:txBody>
      </p:sp>
      <p:sp>
        <p:nvSpPr>
          <p:cNvPr id="6" name="TextBox 5"/>
          <p:cNvSpPr txBox="1"/>
          <p:nvPr/>
        </p:nvSpPr>
        <p:spPr>
          <a:xfrm>
            <a:off x="539552" y="3529409"/>
            <a:ext cx="8133384" cy="461665"/>
          </a:xfrm>
          <a:prstGeom prst="rect">
            <a:avLst/>
          </a:prstGeom>
          <a:solidFill>
            <a:srgbClr val="CCCCFF"/>
          </a:solidFill>
        </p:spPr>
        <p:txBody>
          <a:bodyPr wrap="square" rtlCol="0">
            <a:spAutoFit/>
          </a:bodyPr>
          <a:lstStyle/>
          <a:p>
            <a:r>
              <a:rPr lang="en-GB" sz="2400" dirty="0"/>
              <a:t>And there’s the Local Offer website too….</a:t>
            </a:r>
          </a:p>
        </p:txBody>
      </p:sp>
      <p:sp>
        <p:nvSpPr>
          <p:cNvPr id="7" name="Rounded Rectangle 6"/>
          <p:cNvSpPr/>
          <p:nvPr/>
        </p:nvSpPr>
        <p:spPr>
          <a:xfrm>
            <a:off x="539552" y="1614810"/>
            <a:ext cx="2520280" cy="16910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School or college</a:t>
            </a:r>
          </a:p>
          <a:p>
            <a:pPr algn="ctr"/>
            <a:endParaRPr lang="en-GB" sz="6600" dirty="0">
              <a:solidFill>
                <a:schemeClr val="tx1"/>
              </a:solidFill>
            </a:endParaRPr>
          </a:p>
        </p:txBody>
      </p:sp>
      <p:sp>
        <p:nvSpPr>
          <p:cNvPr id="8" name="Rounded Rectangle 7"/>
          <p:cNvSpPr/>
          <p:nvPr/>
        </p:nvSpPr>
        <p:spPr>
          <a:xfrm>
            <a:off x="3347864" y="1614810"/>
            <a:ext cx="2520280" cy="16910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Health</a:t>
            </a:r>
          </a:p>
          <a:p>
            <a:pPr algn="ctr"/>
            <a:endParaRPr lang="en-GB" sz="4800" dirty="0">
              <a:solidFill>
                <a:schemeClr val="tx1"/>
              </a:solidFill>
            </a:endParaRPr>
          </a:p>
          <a:p>
            <a:pPr algn="ctr"/>
            <a:endParaRPr lang="en-GB" dirty="0">
              <a:solidFill>
                <a:schemeClr val="tx1"/>
              </a:solidFill>
            </a:endParaRPr>
          </a:p>
        </p:txBody>
      </p:sp>
      <p:sp>
        <p:nvSpPr>
          <p:cNvPr id="9" name="Rounded Rectangle 8"/>
          <p:cNvSpPr/>
          <p:nvPr/>
        </p:nvSpPr>
        <p:spPr>
          <a:xfrm>
            <a:off x="6156176" y="1614810"/>
            <a:ext cx="2520280" cy="169102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Social care</a:t>
            </a:r>
          </a:p>
          <a:p>
            <a:pPr algn="ctr"/>
            <a:endParaRPr lang="en-GB" sz="2400" dirty="0">
              <a:solidFill>
                <a:schemeClr val="tx1"/>
              </a:solidFill>
            </a:endParaRPr>
          </a:p>
          <a:p>
            <a:pPr algn="ctr"/>
            <a:endParaRPr lang="en-GB" sz="2400" dirty="0">
              <a:solidFill>
                <a:schemeClr val="tx1"/>
              </a:solidFill>
            </a:endParaRPr>
          </a:p>
          <a:p>
            <a:pPr algn="ctr"/>
            <a:endParaRPr lang="en-GB" dirty="0">
              <a:solidFill>
                <a:schemeClr val="tx1"/>
              </a:solidFill>
            </a:endParaRPr>
          </a:p>
        </p:txBody>
      </p:sp>
      <p:pic>
        <p:nvPicPr>
          <p:cNvPr id="410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7" b="15306"/>
          <a:stretch/>
        </p:blipFill>
        <p:spPr bwMode="auto">
          <a:xfrm>
            <a:off x="1951622" y="4170223"/>
            <a:ext cx="5158862" cy="252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Study 6">
            <a:extLst>
              <a:ext uri="{FF2B5EF4-FFF2-40B4-BE49-F238E27FC236}">
                <a16:creationId xmlns:a16="http://schemas.microsoft.com/office/drawing/2014/main" id="{79B01711-8F7E-4ACD-8242-D48D314ED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5" y="2101399"/>
            <a:ext cx="1241603" cy="12416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dical stethoscope with red paper heart on white surface">
            <a:extLst>
              <a:ext uri="{FF2B5EF4-FFF2-40B4-BE49-F238E27FC236}">
                <a16:creationId xmlns:a16="http://schemas.microsoft.com/office/drawing/2014/main" id="{FC41AE79-B26A-47FD-AD80-88CE1E94943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501" b="17450"/>
          <a:stretch/>
        </p:blipFill>
        <p:spPr bwMode="auto">
          <a:xfrm>
            <a:off x="4090678" y="2190874"/>
            <a:ext cx="1057386" cy="1015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e Coordinator">
            <a:extLst>
              <a:ext uri="{FF2B5EF4-FFF2-40B4-BE49-F238E27FC236}">
                <a16:creationId xmlns:a16="http://schemas.microsoft.com/office/drawing/2014/main" id="{424DC863-FCEF-49DC-9987-61A67E14A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6119" y="2083568"/>
            <a:ext cx="1222266" cy="12222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7D6CF1-5FCE-490A-9419-E232E9CCA188}"/>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9127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16" presetClass="entr" presetSubtype="37"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outVertical)">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barn(inVertical)">
                                      <p:cBhvr>
                                        <p:cTn id="28" dur="500"/>
                                        <p:tgtEl>
                                          <p:spTgt spid="307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4101"/>
                                        </p:tgtEl>
                                        <p:attrNameLst>
                                          <p:attrName>style.visibility</p:attrName>
                                        </p:attrNameLst>
                                      </p:cBhvr>
                                      <p:to>
                                        <p:strVal val="visible"/>
                                      </p:to>
                                    </p:set>
                                    <p:animEffect transition="in" filter="fade">
                                      <p:cBhvr>
                                        <p:cTn id="39"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6635080" cy="1143000"/>
          </a:xfrm>
        </p:spPr>
        <p:txBody>
          <a:bodyPr/>
          <a:lstStyle/>
          <a:p>
            <a:pPr algn="ctr"/>
            <a:r>
              <a:rPr lang="en-GB" b="1" dirty="0"/>
              <a:t>Get in touch!</a:t>
            </a:r>
          </a:p>
        </p:txBody>
      </p:sp>
      <p:sp>
        <p:nvSpPr>
          <p:cNvPr id="12" name="TextBox 11"/>
          <p:cNvSpPr txBox="1"/>
          <p:nvPr/>
        </p:nvSpPr>
        <p:spPr>
          <a:xfrm>
            <a:off x="1907704" y="1484784"/>
            <a:ext cx="7704856" cy="4493538"/>
          </a:xfrm>
          <a:prstGeom prst="rect">
            <a:avLst/>
          </a:prstGeom>
          <a:noFill/>
        </p:spPr>
        <p:txBody>
          <a:bodyPr wrap="square" rtlCol="0">
            <a:spAutoFit/>
          </a:bodyPr>
          <a:lstStyle/>
          <a:p>
            <a:r>
              <a:rPr lang="en-GB" dirty="0"/>
              <a:t> </a:t>
            </a:r>
          </a:p>
          <a:p>
            <a:r>
              <a:rPr lang="en-GB" sz="2800" dirty="0"/>
              <a:t>07961 897036 </a:t>
            </a:r>
          </a:p>
          <a:p>
            <a:endParaRPr lang="en-GB" sz="2800" dirty="0"/>
          </a:p>
          <a:p>
            <a:r>
              <a:rPr lang="en-GB" sz="2800" u="sng" dirty="0">
                <a:hlinkClick r:id="rId3"/>
              </a:rPr>
              <a:t>wesail@barnardos.org.uk</a:t>
            </a:r>
            <a:endParaRPr lang="en-GB" sz="2800" dirty="0"/>
          </a:p>
          <a:p>
            <a:r>
              <a:rPr lang="en-GB" sz="2800" dirty="0"/>
              <a:t> </a:t>
            </a:r>
          </a:p>
          <a:p>
            <a:r>
              <a:rPr lang="en-GB" sz="2800" u="sng" dirty="0">
                <a:hlinkClick r:id="rId4"/>
              </a:rPr>
              <a:t>https://www.facebook.com/WESAILWakefield/</a:t>
            </a:r>
            <a:endParaRPr lang="en-GB" sz="2800" u="sng" dirty="0"/>
          </a:p>
          <a:p>
            <a:endParaRPr lang="en-GB" sz="2800" u="sng" dirty="0"/>
          </a:p>
          <a:p>
            <a:r>
              <a:rPr lang="en-GB" sz="2800" dirty="0">
                <a:hlinkClick r:id="rId5"/>
              </a:rPr>
              <a:t>https://barnardossendiass.org.uk/wakefield-sendiass/</a:t>
            </a:r>
          </a:p>
          <a:p>
            <a:endParaRPr lang="en-GB" sz="1600" dirty="0">
              <a:hlinkClick r:id="rId5"/>
            </a:endParaRPr>
          </a:p>
          <a:p>
            <a:r>
              <a:rPr lang="en-GB" sz="2800" dirty="0">
                <a:hlinkClick r:id="rId5"/>
              </a:rPr>
              <a:t>http://wakefield.mylocaloffer.org/</a:t>
            </a:r>
            <a:r>
              <a:rPr lang="en-GB" sz="2800" dirty="0"/>
              <a:t>  </a:t>
            </a:r>
          </a:p>
        </p:txBody>
      </p:sp>
      <p:pic>
        <p:nvPicPr>
          <p:cNvPr id="20" name="Picture 19" descr="C:\Users\anna.harrison\AppData\Local\Microsoft\Windows\Temporary Internet Files\Content.IE5\9FJU3U35\768px-Phone_Shiny_Icon.svg[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1628800"/>
            <a:ext cx="792088" cy="761489"/>
          </a:xfrm>
          <a:prstGeom prst="rect">
            <a:avLst/>
          </a:prstGeom>
          <a:noFill/>
          <a:ln>
            <a:noFill/>
          </a:ln>
        </p:spPr>
      </p:pic>
      <p:pic>
        <p:nvPicPr>
          <p:cNvPr id="21" name="Picture 20" descr="C:\Users\anna.harrison\AppData\Local\Microsoft\Windows\Temporary Internet Files\Content.IE5\9FJU3U35\Email_Shiny_Icon.svg[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2583017"/>
            <a:ext cx="792088" cy="701967"/>
          </a:xfrm>
          <a:prstGeom prst="rect">
            <a:avLst/>
          </a:prstGeom>
          <a:noFill/>
          <a:ln>
            <a:noFill/>
          </a:ln>
        </p:spPr>
      </p:pic>
      <p:pic>
        <p:nvPicPr>
          <p:cNvPr id="22" name="Picture 21" descr="C:\Users\anna.harrison\AppData\Local\Microsoft\Windows\Temporary Internet Files\Content.IE5\AMJMXVA2\Facebook_icon[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608" y="3501008"/>
            <a:ext cx="792088" cy="677385"/>
          </a:xfrm>
          <a:prstGeom prst="rect">
            <a:avLst/>
          </a:prstGeom>
          <a:noFill/>
          <a:ln>
            <a:noFill/>
          </a:ln>
        </p:spPr>
      </p:pic>
      <p:pic>
        <p:nvPicPr>
          <p:cNvPr id="5136" name="Picture 16" descr="C:\Users\anna.harrison\Pictures\download (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337"/>
          <a:stretch/>
        </p:blipFill>
        <p:spPr bwMode="auto">
          <a:xfrm>
            <a:off x="1073978" y="4365104"/>
            <a:ext cx="761718" cy="753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sers\anna.harrison\Pictures\download (2).jpg">
            <a:extLst>
              <a:ext uri="{FF2B5EF4-FFF2-40B4-BE49-F238E27FC236}">
                <a16:creationId xmlns:a16="http://schemas.microsoft.com/office/drawing/2014/main" id="{482EFA0E-A359-4BD4-9E90-E5CC85D06A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337"/>
          <a:stretch/>
        </p:blipFill>
        <p:spPr bwMode="auto">
          <a:xfrm>
            <a:off x="1065582" y="5304980"/>
            <a:ext cx="761718" cy="7531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AD398C1-E649-44E5-8E02-798F983AE1BC}"/>
              </a:ext>
            </a:extLst>
          </p:cNvPr>
          <p:cNvSpPr/>
          <p:nvPr/>
        </p:nvSpPr>
        <p:spPr>
          <a:xfrm>
            <a:off x="827584" y="6719887"/>
            <a:ext cx="6924675" cy="27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07000"/>
              </a:lnSpc>
              <a:spcAft>
                <a:spcPts val="800"/>
              </a:spcAft>
            </a:pPr>
            <a:r>
              <a:rPr lang="en-GB" sz="1100" i="1" kern="12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This resource has been created by Barnardo’s whilst they held the WESAIL contract 2018-2022</a:t>
            </a:r>
            <a:endParaRPr lang="en-GB" sz="1100" dirty="0">
              <a:solidFill>
                <a:srgbClr val="000000"/>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574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5136"/>
                                        </p:tgtEl>
                                        <p:attrNameLst>
                                          <p:attrName>style.visibility</p:attrName>
                                        </p:attrNameLst>
                                      </p:cBhvr>
                                      <p:to>
                                        <p:strVal val="visible"/>
                                      </p:to>
                                    </p:set>
                                    <p:animEffect transition="in" filter="randombar(horizontal)">
                                      <p:cBhvr>
                                        <p:cTn id="23" dur="500"/>
                                        <p:tgtEl>
                                          <p:spTgt spid="513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1" dur="500"/>
                                        <p:tgtEl>
                                          <p:spTgt spid="12">
                                            <p:txEl>
                                              <p:pRg st="1" end="1"/>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5" dur="500"/>
                                        <p:tgtEl>
                                          <p:spTgt spid="12">
                                            <p:txEl>
                                              <p:pRg st="3" end="3"/>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9" dur="500"/>
                                        <p:tgtEl>
                                          <p:spTgt spid="12">
                                            <p:txEl>
                                              <p:pRg st="5" end="5"/>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Effect transition="in" filter="randombar(horizontal)">
                                      <p:cBhvr>
                                        <p:cTn id="43" dur="500"/>
                                        <p:tgtEl>
                                          <p:spTgt spid="12">
                                            <p:txEl>
                                              <p:pRg st="7" end="7"/>
                                            </p:txEl>
                                          </p:spTgt>
                                        </p:tgtEl>
                                      </p:cBhvr>
                                    </p:animEffect>
                                  </p:childTnLst>
                                </p:cTn>
                              </p:par>
                            </p:childTnLst>
                          </p:cTn>
                        </p:par>
                        <p:par>
                          <p:cTn id="44" fill="hold">
                            <p:stCondLst>
                              <p:cond delay="5000"/>
                            </p:stCondLst>
                            <p:childTnLst>
                              <p:par>
                                <p:cTn id="45" presetID="14" presetClass="entr" presetSubtype="10" fill="hold" nodeType="afterEffect">
                                  <p:stCondLst>
                                    <p:cond delay="0"/>
                                  </p:stCondLst>
                                  <p:childTnLst>
                                    <p:set>
                                      <p:cBhvr>
                                        <p:cTn id="46" dur="1" fill="hold">
                                          <p:stCondLst>
                                            <p:cond delay="0"/>
                                          </p:stCondLst>
                                        </p:cTn>
                                        <p:tgtEl>
                                          <p:spTgt spid="12">
                                            <p:txEl>
                                              <p:pRg st="9" end="9"/>
                                            </p:txEl>
                                          </p:spTgt>
                                        </p:tgtEl>
                                        <p:attrNameLst>
                                          <p:attrName>style.visibility</p:attrName>
                                        </p:attrNameLst>
                                      </p:cBhvr>
                                      <p:to>
                                        <p:strVal val="visible"/>
                                      </p:to>
                                    </p:set>
                                    <p:animEffect transition="in" filter="randombar(horizontal)">
                                      <p:cBhvr>
                                        <p:cTn id="4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TotalTime>
  <Words>1274</Words>
  <Application>Microsoft Office PowerPoint</Application>
  <PresentationFormat>On-screen Show (4:3)</PresentationFormat>
  <Paragraphs>125</Paragraphs>
  <Slides>8</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Verdana</vt:lpstr>
      <vt:lpstr>Office Theme</vt:lpstr>
      <vt:lpstr>Custom Design</vt:lpstr>
      <vt:lpstr>PowerPoint Presentation</vt:lpstr>
      <vt:lpstr>Inclusion!</vt:lpstr>
      <vt:lpstr>Inclusion!</vt:lpstr>
      <vt:lpstr>What do WESAIL do?</vt:lpstr>
      <vt:lpstr>What is SEND?</vt:lpstr>
      <vt:lpstr>What about the IASS bit?</vt:lpstr>
      <vt:lpstr>What can SENDIASS help with?</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Spence</dc:creator>
  <cp:lastModifiedBy>Anna Harrison</cp:lastModifiedBy>
  <cp:revision>76</cp:revision>
  <cp:lastPrinted>2019-11-13T12:29:38Z</cp:lastPrinted>
  <dcterms:modified xsi:type="dcterms:W3CDTF">2022-02-22T13:34:41Z</dcterms:modified>
</cp:coreProperties>
</file>